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charts/colors1.xml" ContentType="application/vnd.ms-office.chartcolorstyle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5" r:id="rId3"/>
    <p:sldId id="363" r:id="rId4"/>
    <p:sldId id="364" r:id="rId5"/>
    <p:sldId id="398" r:id="rId6"/>
    <p:sldId id="400" r:id="rId7"/>
    <p:sldId id="401" r:id="rId8"/>
    <p:sldId id="347" r:id="rId9"/>
    <p:sldId id="360" r:id="rId10"/>
    <p:sldId id="397" r:id="rId11"/>
    <p:sldId id="404" r:id="rId12"/>
    <p:sldId id="403" r:id="rId13"/>
    <p:sldId id="336" r:id="rId14"/>
    <p:sldId id="357" r:id="rId15"/>
    <p:sldId id="405" r:id="rId16"/>
    <p:sldId id="406" r:id="rId17"/>
    <p:sldId id="407" r:id="rId18"/>
    <p:sldId id="412" r:id="rId19"/>
    <p:sldId id="409" r:id="rId20"/>
    <p:sldId id="414" r:id="rId21"/>
    <p:sldId id="415" r:id="rId22"/>
    <p:sldId id="411" r:id="rId23"/>
    <p:sldId id="413" r:id="rId24"/>
    <p:sldId id="416" r:id="rId25"/>
    <p:sldId id="418" r:id="rId26"/>
    <p:sldId id="333" r:id="rId27"/>
  </p:sldIdLst>
  <p:sldSz cx="9144000" cy="5143500" type="screen16x9"/>
  <p:notesSz cx="6797675" cy="9929813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08" autoAdjust="0"/>
    <p:restoredTop sz="87654" autoAdjust="0"/>
  </p:normalViewPr>
  <p:slideViewPr>
    <p:cSldViewPr>
      <p:cViewPr varScale="1">
        <p:scale>
          <a:sx n="90" d="100"/>
          <a:sy n="90" d="100"/>
        </p:scale>
        <p:origin x="-51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SamuelOmenka\Dropbox\MBNP\2017%20Works\2017-2019%20MTEF\Funding%202017%20Budget\Funding%202017%20Budget%20(Updated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SamuelOmenka\Dropbox\BOF\2014%20Works\Data\Trend%20-%20Wage%20Bi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FGN's REvenue performance, N'Billion (2012-2016)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Sheet2!$C$2</c:f>
              <c:strCache>
                <c:ptCount val="1"/>
                <c:pt idx="0">
                  <c:v>Budget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numRef>
              <c:f>Sheet2!$D$1:$H$1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Sheet2!$D$2:$H$2</c:f>
              <c:numCache>
                <c:formatCode>#,##0.00</c:formatCode>
                <c:ptCount val="5"/>
                <c:pt idx="0">
                  <c:v>3615.2469999999998</c:v>
                </c:pt>
                <c:pt idx="1">
                  <c:v>4100.1780000000008</c:v>
                </c:pt>
                <c:pt idx="2">
                  <c:v>3731.0017796534903</c:v>
                </c:pt>
                <c:pt idx="3">
                  <c:v>3452.348639583668</c:v>
                </c:pt>
                <c:pt idx="4">
                  <c:v>3855.734872399576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Actual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numRef>
              <c:f>Sheet2!$D$1:$H$1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Sheet2!$D$3:$H$3</c:f>
              <c:numCache>
                <c:formatCode>#,##0.00</c:formatCode>
                <c:ptCount val="5"/>
                <c:pt idx="0">
                  <c:v>3154.8560000000002</c:v>
                </c:pt>
                <c:pt idx="1">
                  <c:v>3362.1950000000002</c:v>
                </c:pt>
                <c:pt idx="2">
                  <c:v>3287.7679999999996</c:v>
                </c:pt>
                <c:pt idx="3">
                  <c:v>3209.5740000000001</c:v>
                </c:pt>
                <c:pt idx="4">
                  <c:v>2947.4940000000001</c:v>
                </c:pt>
              </c:numCache>
            </c:numRef>
          </c:val>
        </c:ser>
        <c:dLbls/>
        <c:gapDepth val="0"/>
        <c:shape val="box"/>
        <c:axId val="56633984"/>
        <c:axId val="56648064"/>
        <c:axId val="0"/>
      </c:bar3DChart>
      <c:catAx>
        <c:axId val="56633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8064"/>
        <c:crosses val="autoZero"/>
        <c:auto val="1"/>
        <c:lblAlgn val="ctr"/>
        <c:lblOffset val="100"/>
      </c:catAx>
      <c:valAx>
        <c:axId val="56648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3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1500">
                <a:solidFill>
                  <a:srgbClr val="C00000"/>
                </a:solidFill>
                <a:latin typeface="Trebuchet MS" panose="020B0603020202020204" pitchFamily="34" charset="0"/>
              </a:rPr>
              <a:t>Trend in the Wage Bill (2006-2017B)</a:t>
            </a:r>
          </a:p>
        </c:rich>
      </c:tx>
      <c:layout>
        <c:manualLayout>
          <c:xMode val="edge"/>
          <c:yMode val="edge"/>
          <c:x val="0.19175589806241103"/>
          <c:y val="0"/>
        </c:manualLayout>
      </c:layout>
      <c:overlay val="1"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Sheet1!$E$6</c:f>
              <c:strCache>
                <c:ptCount val="1"/>
                <c:pt idx="0">
                  <c:v>Personnel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Sheet1!$E$7:$E$18</c:f>
              <c:numCache>
                <c:formatCode>_(* #,##0.00_);_(* \(#,##0.00\);_(* "-"??_);_(@_)</c:formatCode>
                <c:ptCount val="12"/>
                <c:pt idx="0">
                  <c:v>527.85773000000006</c:v>
                </c:pt>
                <c:pt idx="1">
                  <c:v>761.21926999999937</c:v>
                </c:pt>
                <c:pt idx="2">
                  <c:v>791.3</c:v>
                </c:pt>
                <c:pt idx="3">
                  <c:v>856.89200000000005</c:v>
                </c:pt>
                <c:pt idx="4">
                  <c:v>1360.37</c:v>
                </c:pt>
                <c:pt idx="5">
                  <c:v>1503.213</c:v>
                </c:pt>
                <c:pt idx="6">
                  <c:v>1653.1659999999999</c:v>
                </c:pt>
                <c:pt idx="7">
                  <c:v>1718.2260000000001</c:v>
                </c:pt>
                <c:pt idx="8">
                  <c:v>1727.61</c:v>
                </c:pt>
                <c:pt idx="9">
                  <c:v>1836.73</c:v>
                </c:pt>
                <c:pt idx="10">
                  <c:v>1748.33</c:v>
                </c:pt>
                <c:pt idx="11">
                  <c:v>1866.2</c:v>
                </c:pt>
              </c:numCache>
            </c:numRef>
          </c:val>
        </c:ser>
        <c:ser>
          <c:idx val="1"/>
          <c:order val="1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Sheet1!$F$7:$F$15</c:f>
            </c:numRef>
          </c:val>
        </c:ser>
        <c:ser>
          <c:idx val="2"/>
          <c:order val="2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Sheet1!$G$7:$G$15</c:f>
            </c:numRef>
          </c:val>
        </c:ser>
        <c:ser>
          <c:idx val="3"/>
          <c:order val="3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Sheet1!$H$7:$H$15</c:f>
            </c:numRef>
          </c:val>
        </c:ser>
        <c:ser>
          <c:idx val="4"/>
          <c:order val="4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Sheet1!$I$7:$I$15</c:f>
            </c:numRef>
          </c:val>
        </c:ser>
        <c:ser>
          <c:idx val="5"/>
          <c:order val="5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Sheet1!$J$7:$J$15</c:f>
            </c:numRef>
          </c:val>
        </c:ser>
        <c:ser>
          <c:idx val="6"/>
          <c:order val="6"/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Sheet1!$K$7:$K$15</c:f>
            </c:numRef>
          </c:val>
        </c:ser>
        <c:ser>
          <c:idx val="7"/>
          <c:order val="7"/>
          <c:tx>
            <c:strRef>
              <c:f>Sheet1!$L$6</c:f>
              <c:strCache>
                <c:ptCount val="1"/>
                <c:pt idx="0">
                  <c:v>Capital</c:v>
                </c:pt>
              </c:strCache>
            </c:strRef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Sheet1!$L$7:$L$18</c:f>
              <c:numCache>
                <c:formatCode>_(* #,##0.00_);_(* \(#,##0.00\);_(* "-"??_);_(@_)</c:formatCode>
                <c:ptCount val="12"/>
                <c:pt idx="0">
                  <c:v>552.38585409999996</c:v>
                </c:pt>
                <c:pt idx="1">
                  <c:v>759.32289999999932</c:v>
                </c:pt>
                <c:pt idx="2">
                  <c:v>785.17000000000007</c:v>
                </c:pt>
                <c:pt idx="3">
                  <c:v>1022.256</c:v>
                </c:pt>
                <c:pt idx="4">
                  <c:v>1563.6519999999998</c:v>
                </c:pt>
                <c:pt idx="5">
                  <c:v>1146.751</c:v>
                </c:pt>
                <c:pt idx="6">
                  <c:v>1339.9860000000001</c:v>
                </c:pt>
                <c:pt idx="7">
                  <c:v>1621.4780000000001</c:v>
                </c:pt>
                <c:pt idx="8">
                  <c:v>1402.34</c:v>
                </c:pt>
                <c:pt idx="9">
                  <c:v>633.53</c:v>
                </c:pt>
                <c:pt idx="10">
                  <c:v>1830.75</c:v>
                </c:pt>
                <c:pt idx="11">
                  <c:v>2245.75</c:v>
                </c:pt>
              </c:numCache>
            </c:numRef>
          </c:val>
        </c:ser>
        <c:ser>
          <c:idx val="8"/>
          <c:order val="8"/>
          <c:spPr>
            <a:pattFill prst="narHorz">
              <a:fgClr>
                <a:schemeClr val="accent3">
                  <a:lumMod val="60000"/>
                </a:schemeClr>
              </a:fgClr>
              <a:bgClr>
                <a:schemeClr val="accent3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lumMod val="60000"/>
                </a:schemeClr>
              </a:innerShdw>
            </a:effectLst>
          </c:spPr>
          <c:cat>
            <c:strRef>
              <c:f>Sheet1!$B$7:$B$18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Sheet1!$M$7:$M$18</c:f>
            </c:numRef>
          </c:val>
        </c:ser>
        <c:dLbls/>
        <c:axId val="56940416"/>
        <c:axId val="56941952"/>
      </c:barChart>
      <c:lineChart>
        <c:grouping val="standard"/>
        <c:ser>
          <c:idx val="9"/>
          <c:order val="9"/>
          <c:tx>
            <c:strRef>
              <c:f>Sheet1!$N$6</c:f>
              <c:strCache>
                <c:ptCount val="1"/>
                <c:pt idx="0">
                  <c:v>Personnel as % of FGN Exp. [RHS]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</c:marker>
          <c:cat>
            <c:strRef>
              <c:f>Sheet1!$B$7:$D$18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Sheet1!$N$7:$N$18</c:f>
              <c:numCache>
                <c:formatCode>0%</c:formatCode>
                <c:ptCount val="12"/>
                <c:pt idx="0">
                  <c:v>0.29167345780305604</c:v>
                </c:pt>
                <c:pt idx="1">
                  <c:v>0.3229466513613401</c:v>
                </c:pt>
                <c:pt idx="2">
                  <c:v>0.29888687020536414</c:v>
                </c:pt>
                <c:pt idx="3">
                  <c:v>0.27625520945330995</c:v>
                </c:pt>
                <c:pt idx="4">
                  <c:v>0.30727651995568311</c:v>
                </c:pt>
                <c:pt idx="5">
                  <c:v>0.33518420366679208</c:v>
                </c:pt>
                <c:pt idx="6">
                  <c:v>0.35194644308992806</c:v>
                </c:pt>
                <c:pt idx="7">
                  <c:v>0.34452435725484315</c:v>
                </c:pt>
                <c:pt idx="8">
                  <c:v>0.34600225112456107</c:v>
                </c:pt>
                <c:pt idx="9">
                  <c:v>0.41178039933101107</c:v>
                </c:pt>
                <c:pt idx="10">
                  <c:v>0.28851853563224511</c:v>
                </c:pt>
                <c:pt idx="11">
                  <c:v>0.25550733169950302</c:v>
                </c:pt>
              </c:numCache>
            </c:numRef>
          </c:val>
        </c:ser>
        <c:dLbls/>
        <c:marker val="1"/>
        <c:axId val="58592640"/>
        <c:axId val="58590720"/>
      </c:lineChart>
      <c:catAx>
        <c:axId val="5694041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6941952"/>
        <c:crosses val="autoZero"/>
        <c:auto val="1"/>
        <c:lblAlgn val="ctr"/>
        <c:lblOffset val="100"/>
      </c:catAx>
      <c:valAx>
        <c:axId val="56941952"/>
        <c:scaling>
          <c:orientation val="minMax"/>
        </c:scaling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Amount (N'bns)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_(* #,##0_);_(* \(#,##0\);_(* &quot;-&quot;_);_(@_)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6940416"/>
        <c:crosses val="autoZero"/>
        <c:crossBetween val="between"/>
      </c:valAx>
      <c:valAx>
        <c:axId val="58590720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Personnel Cost (% of FGN Budget)</a:t>
                </a:r>
              </a:p>
            </c:rich>
          </c:tx>
          <c:layout>
            <c:manualLayout>
              <c:xMode val="edge"/>
              <c:yMode val="edge"/>
              <c:x val="0.96032384666650217"/>
              <c:y val="0.20473210482197604"/>
            </c:manualLayout>
          </c:layout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8592640"/>
        <c:crosses val="max"/>
        <c:crossBetween val="between"/>
      </c:valAx>
      <c:catAx>
        <c:axId val="5859264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8590720"/>
        <c:crosses val="autoZero"/>
        <c:auto val="1"/>
        <c:lblAlgn val="ctr"/>
        <c:lblOffset val="100"/>
      </c:catAx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93794-6594-6A45-9566-39B227CC1823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2F0B6-1A9D-2049-AF13-179AB2E7F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04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1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1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2E28180-E362-174A-9CEE-85FF284DFC04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6491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2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775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Expenditure projections in previous</a:t>
            </a:r>
            <a:r>
              <a:rPr lang="en-US" baseline="0" dirty="0" smtClean="0"/>
              <a:t> years’</a:t>
            </a:r>
            <a:r>
              <a:rPr lang="en-US" dirty="0" smtClean="0"/>
              <a:t> have simply</a:t>
            </a:r>
            <a:r>
              <a:rPr lang="en-US" baseline="0" dirty="0" smtClean="0"/>
              <a:t> followed some incremental or “thoughtful” cut in </a:t>
            </a:r>
            <a:r>
              <a:rPr lang="en-US" baseline="0" dirty="0" err="1" smtClean="0"/>
              <a:t>preceeding</a:t>
            </a:r>
            <a:r>
              <a:rPr lang="en-US" baseline="0" dirty="0" smtClean="0"/>
              <a:t> year’s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85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Budget? As a result of resource constraints</a:t>
            </a:r>
          </a:p>
          <a:p>
            <a:r>
              <a:rPr lang="en-US" dirty="0" smtClean="0"/>
              <a:t>It is important</a:t>
            </a:r>
            <a:r>
              <a:rPr lang="en-US" baseline="0" dirty="0" smtClean="0"/>
              <a:t> to note that irrespective of the preferred option, budget are still based on some limits.</a:t>
            </a:r>
          </a:p>
          <a:p>
            <a:r>
              <a:rPr lang="en-US" baseline="0" dirty="0" smtClean="0"/>
              <a:t>Thus, in analyzing a national budget it is important to first consider the development agenda of the government in relation to the economic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12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17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381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567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58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434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93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501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409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21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79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18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28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Budget? As a result of resource constraints</a:t>
            </a:r>
          </a:p>
          <a:p>
            <a:r>
              <a:rPr lang="en-US" dirty="0" smtClean="0"/>
              <a:t>It is important</a:t>
            </a:r>
            <a:r>
              <a:rPr lang="en-US" baseline="0" dirty="0" smtClean="0"/>
              <a:t> to note that irrespective of the preferred option, budget are still based on some limits.</a:t>
            </a:r>
          </a:p>
          <a:p>
            <a:r>
              <a:rPr lang="en-US" baseline="0" dirty="0" smtClean="0"/>
              <a:t>Thus, in analyzing a national budget it is important to first consider the development agenda of the government in relation to the economic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41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Budget? As a result of resource constraints</a:t>
            </a:r>
          </a:p>
          <a:p>
            <a:r>
              <a:rPr lang="en-US" dirty="0" smtClean="0"/>
              <a:t>It is important</a:t>
            </a:r>
            <a:r>
              <a:rPr lang="en-US" baseline="0" dirty="0" smtClean="0"/>
              <a:t> to note that irrespective of the preferred option, budget are still based on some limits.</a:t>
            </a:r>
          </a:p>
          <a:p>
            <a:r>
              <a:rPr lang="en-US" baseline="0" dirty="0" smtClean="0"/>
              <a:t>Thus, in analyzing a national budget it is important to first consider the development agenda of the government in relation to the economic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71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40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98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F85D0E83-22AA-4342-81CC-06E623547729}" type="datetime1">
              <a:rPr lang="en-US" smtClean="0">
                <a:solidFill>
                  <a:srgbClr val="FFFFFF"/>
                </a:solidFill>
              </a:rPr>
              <a:pPr algn="ctr"/>
              <a:t>5/26/2017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BC4A0-6BE4-0548-AC5E-93386A5078BB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DA1BE-3B04-CF41-BA82-3A5FA24BB1B8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F58BB52D-5030-DC44-8E93-8C5BD7F517E7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D19831A9-F32E-A74E-BA44-80C014D68951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F9014-58A8-3E4A-B877-98CB935A705B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92DCF-92C9-024F-B757-FDE254C280C2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44232-A228-0343-A72D-7A7EB93ECE2F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5A56923B-4B6E-7649-97AF-D9E6030EF332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7669910E-3937-034B-A19B-76C440258CA4}" type="datetime1">
              <a:rPr lang="en-US" smtClean="0"/>
              <a:pPr/>
              <a:t>5/26/2017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ountingcoach.com/blog/what-is-a-budg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f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tiff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tiff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tiff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tif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533400" y="438150"/>
            <a:ext cx="8153400" cy="2286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BUDGETING and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budget IMPLEMENTATION PROCESS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52950"/>
            <a:ext cx="6515100" cy="369332"/>
          </a:xfrm>
        </p:spPr>
        <p:txBody>
          <a:bodyPr>
            <a:noAutofit/>
          </a:bodyPr>
          <a:lstStyle>
            <a:extLst/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b="1" dirty="0" smtClean="0"/>
              <a:t>Ben </a:t>
            </a:r>
            <a:r>
              <a:rPr lang="en-US" sz="1800" b="1" dirty="0" err="1" smtClean="0"/>
              <a:t>Akabueze</a:t>
            </a:r>
            <a:r>
              <a:rPr lang="en-US" sz="1800" b="1" dirty="0"/>
              <a:t> </a:t>
            </a:r>
            <a:r>
              <a:rPr lang="mr-IN" sz="1800" b="1" dirty="0" smtClean="0"/>
              <a:t>–</a:t>
            </a:r>
            <a:r>
              <a:rPr lang="en-US" sz="1800" b="1" dirty="0" smtClean="0"/>
              <a:t> </a:t>
            </a:r>
            <a:r>
              <a:rPr lang="en-US" sz="1600" b="1" dirty="0" smtClean="0"/>
              <a:t>Director General, Budget Office of the Federation</a:t>
            </a:r>
            <a:endParaRPr lang="en-US" sz="2400" b="1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611833"/>
            <a:ext cx="6477000" cy="171251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000" dirty="0" smtClean="0"/>
              <a:t>Presented at the Retreat for the Governing Council Federal Colleagues of Education</a:t>
            </a:r>
          </a:p>
          <a:p>
            <a:pPr algn="ctr"/>
            <a:r>
              <a:rPr lang="en-US" sz="2000" dirty="0" smtClean="0"/>
              <a:t>At</a:t>
            </a:r>
          </a:p>
          <a:p>
            <a:pPr algn="ctr"/>
            <a:r>
              <a:rPr lang="en-US" sz="2000" dirty="0" smtClean="0"/>
              <a:t>National Commission for Colleges of Education (NCCE), Abuja</a:t>
            </a:r>
          </a:p>
          <a:p>
            <a:pPr algn="ctr"/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7358" y="4606020"/>
            <a:ext cx="153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May 26, 2017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249555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225" r="3225"/>
          <a:stretch/>
        </p:blipFill>
        <p:spPr>
          <a:xfrm>
            <a:off x="3505200" y="57150"/>
            <a:ext cx="2209800" cy="992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Makes a Good Budget.../2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86200" cy="3790949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Linkage with the priorities of the government and her strategy </a:t>
            </a:r>
          </a:p>
          <a:p>
            <a:pPr lvl="1"/>
            <a:r>
              <a:rPr lang="en-US" sz="6400" dirty="0" smtClean="0"/>
              <a:t>Bulk of spending must be on priority sectors </a:t>
            </a:r>
          </a:p>
          <a:p>
            <a:pPr lvl="1"/>
            <a:r>
              <a:rPr lang="en-US" sz="6400" dirty="0" smtClean="0"/>
              <a:t>Spending must be consistent with fiscal strategy</a:t>
            </a:r>
          </a:p>
          <a:p>
            <a:pPr lvl="1"/>
            <a:r>
              <a:rPr lang="en-US" sz="6400" dirty="0" smtClean="0"/>
              <a:t>Spending must be consistent with strategy for each priority sector</a:t>
            </a:r>
          </a:p>
          <a:p>
            <a:r>
              <a:rPr lang="en-US" sz="6400" dirty="0" smtClean="0"/>
              <a:t>Transparency / Stakeholder engagement  </a:t>
            </a:r>
          </a:p>
          <a:p>
            <a:pPr lvl="1"/>
            <a:r>
              <a:rPr lang="en-US" sz="6400" dirty="0" smtClean="0"/>
              <a:t>MDAs</a:t>
            </a:r>
          </a:p>
          <a:p>
            <a:pPr lvl="1"/>
            <a:r>
              <a:rPr lang="en-US" sz="6400" dirty="0" smtClean="0"/>
              <a:t>Civil society </a:t>
            </a:r>
          </a:p>
          <a:p>
            <a:pPr lvl="1"/>
            <a:r>
              <a:rPr lang="en-US" sz="6400" dirty="0" smtClean="0"/>
              <a:t>Private Sector</a:t>
            </a:r>
          </a:p>
          <a:p>
            <a:pPr lvl="1"/>
            <a:r>
              <a:rPr lang="en-US" sz="6400" dirty="0" smtClean="0"/>
              <a:t>Household segments</a:t>
            </a:r>
          </a:p>
          <a:p>
            <a:pPr lvl="1"/>
            <a:r>
              <a:rPr lang="en-US" sz="6400" dirty="0" smtClean="0"/>
              <a:t>Legislature</a:t>
            </a:r>
          </a:p>
          <a:p>
            <a:pPr lvl="1"/>
            <a:r>
              <a:rPr lang="en-US" sz="6400" dirty="0" smtClean="0"/>
              <a:t>Ordinary Citizens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2057401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Timeliness </a:t>
            </a:r>
          </a:p>
          <a:p>
            <a:pPr lvl="1"/>
            <a:r>
              <a:rPr lang="en-US" dirty="0" smtClean="0"/>
              <a:t>Clear, credible timetable</a:t>
            </a:r>
          </a:p>
          <a:p>
            <a:pPr lvl="1"/>
            <a:r>
              <a:rPr lang="en-US" dirty="0" smtClean="0"/>
              <a:t>Compliance with timetable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2600" dirty="0" smtClean="0"/>
              <a:t>Confidence in the budget process </a:t>
            </a:r>
          </a:p>
          <a:p>
            <a:pPr lvl="1"/>
            <a:r>
              <a:rPr lang="en-US" dirty="0" smtClean="0"/>
              <a:t>That rules will be enforced</a:t>
            </a:r>
          </a:p>
          <a:p>
            <a:pPr lvl="1"/>
            <a:r>
              <a:rPr lang="en-US" dirty="0" smtClean="0"/>
              <a:t>That timetable will be kept to</a:t>
            </a:r>
          </a:p>
          <a:p>
            <a:pPr lvl="1"/>
            <a:r>
              <a:rPr lang="en-US" dirty="0" smtClean="0"/>
              <a:t>That budget can and will be funded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000" b="94500" l="10000" r="92750">
                        <a14:foregroundMark x1="24500" y1="47000" x2="34250" y2="89750"/>
                        <a14:backgroundMark x1="52750" y1="82000" x2="52750" y2="82000"/>
                        <a14:backgroundMark x1="39250" y1="85750" x2="39250" y2="85750"/>
                        <a14:backgroundMark x1="25500" y1="82000" x2="25500" y2="8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85812"/>
            <a:ext cx="1114338" cy="1114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11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The Process of Budgeting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62400" y="1428750"/>
            <a:ext cx="1143000" cy="762000"/>
            <a:chOff x="3648655" y="840"/>
            <a:chExt cx="889428" cy="5781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3648655" y="840"/>
              <a:ext cx="889428" cy="578128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676877" y="29062"/>
              <a:ext cx="832984" cy="5216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Medium-Term Revenue Framework</a:t>
              </a:r>
              <a:endParaRPr lang="en-GB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38800" y="2266950"/>
            <a:ext cx="1219200" cy="762000"/>
            <a:chOff x="2467856" y="682575"/>
            <a:chExt cx="889428" cy="5781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2467856" y="682575"/>
              <a:ext cx="889428" cy="578128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496078" y="710797"/>
              <a:ext cx="832984" cy="5216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6. Budget Monitoring &amp; Evaluation</a:t>
              </a:r>
              <a:endParaRPr lang="en-GB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881645" y="1885950"/>
            <a:ext cx="10668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95600" y="1885950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2"/>
          </p:cNvCxnSpPr>
          <p:nvPr/>
        </p:nvCxnSpPr>
        <p:spPr>
          <a:xfrm>
            <a:off x="2895600" y="310515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8400" y="4019550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05400" y="4467390"/>
            <a:ext cx="114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4095750"/>
            <a:ext cx="0" cy="381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5600" y="4476750"/>
            <a:ext cx="114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962400" y="3990808"/>
            <a:ext cx="1143000" cy="838200"/>
            <a:chOff x="3648655" y="2727778"/>
            <a:chExt cx="889428" cy="5781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3648655" y="2727778"/>
              <a:ext cx="889428" cy="578128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3676877" y="2756000"/>
              <a:ext cx="832984" cy="5216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 Formal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MTEF/FSP</a:t>
              </a:r>
              <a:endParaRPr lang="en-GB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6248400" y="3065046"/>
            <a:ext cx="0" cy="1524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638800" y="3257550"/>
            <a:ext cx="1219200" cy="838200"/>
            <a:chOff x="2467856" y="2046044"/>
            <a:chExt cx="889428" cy="5781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2467856" y="2046044"/>
              <a:ext cx="889428" cy="578128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2496078" y="2074266"/>
              <a:ext cx="832984" cy="5216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 Budget Preparation, Presentation &amp; Appropriation</a:t>
              </a:r>
              <a:endParaRPr lang="en-GB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43800" y="2315234"/>
            <a:ext cx="1219200" cy="838200"/>
            <a:chOff x="2467856" y="2046044"/>
            <a:chExt cx="889428" cy="578128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2467856" y="2046044"/>
              <a:ext cx="889428" cy="5781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2496078" y="2074266"/>
              <a:ext cx="832984" cy="5216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Budget Call- Circular, and Budget proposal submission by MDAs</a:t>
              </a:r>
              <a:endParaRPr lang="en-GB" sz="11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43800" y="3229634"/>
            <a:ext cx="1219200" cy="838200"/>
            <a:chOff x="2467856" y="2046044"/>
            <a:chExt cx="889428" cy="578128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Rounded Rectangle 36"/>
            <p:cNvSpPr/>
            <p:nvPr/>
          </p:nvSpPr>
          <p:spPr>
            <a:xfrm>
              <a:off x="2467856" y="2046044"/>
              <a:ext cx="889428" cy="578128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2496078" y="2074266"/>
              <a:ext cx="832984" cy="5216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Transmission, consideration and bilateral discussions</a:t>
              </a:r>
              <a:endParaRPr lang="en-GB" sz="11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6000" y="2343150"/>
            <a:ext cx="1219200" cy="762000"/>
            <a:chOff x="4829454" y="682575"/>
            <a:chExt cx="889428" cy="5781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Rounded Rectangle 39"/>
            <p:cNvSpPr/>
            <p:nvPr/>
          </p:nvSpPr>
          <p:spPr>
            <a:xfrm>
              <a:off x="4829454" y="682575"/>
              <a:ext cx="889428" cy="578128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4857676" y="710797"/>
              <a:ext cx="832984" cy="5216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Medium-Term Fiscal Framework</a:t>
              </a:r>
              <a:endParaRPr lang="en-GB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2" name="Straight Connector 41"/>
          <p:cNvCxnSpPr>
            <a:endCxn id="42" idx="1"/>
          </p:cNvCxnSpPr>
          <p:nvPr/>
        </p:nvCxnSpPr>
        <p:spPr>
          <a:xfrm flipV="1">
            <a:off x="6858000" y="2734335"/>
            <a:ext cx="724486" cy="8762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3"/>
          </p:cNvCxnSpPr>
          <p:nvPr/>
        </p:nvCxnSpPr>
        <p:spPr>
          <a:xfrm>
            <a:off x="6858000" y="3676650"/>
            <a:ext cx="735262" cy="873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4" idx="1"/>
          </p:cNvCxnSpPr>
          <p:nvPr/>
        </p:nvCxnSpPr>
        <p:spPr>
          <a:xfrm>
            <a:off x="6858000" y="3638550"/>
            <a:ext cx="685800" cy="10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543800" y="4171950"/>
            <a:ext cx="1219200" cy="838200"/>
            <a:chOff x="2467856" y="2046044"/>
            <a:chExt cx="889428" cy="578128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Rounded Rectangle 45"/>
            <p:cNvSpPr/>
            <p:nvPr/>
          </p:nvSpPr>
          <p:spPr>
            <a:xfrm>
              <a:off x="2467856" y="2046044"/>
              <a:ext cx="889428" cy="578128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2496078" y="2074266"/>
              <a:ext cx="832984" cy="5216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Approval /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Appropriation</a:t>
              </a:r>
              <a:endParaRPr lang="en-GB" sz="11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90401" y="1410675"/>
            <a:ext cx="2781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Budgeting </a:t>
            </a:r>
            <a:r>
              <a:rPr lang="en-US" dirty="0" smtClean="0"/>
              <a:t>entails </a:t>
            </a:r>
            <a:r>
              <a:rPr lang="en-US" dirty="0"/>
              <a:t>a number of activities performed in order to prepare a </a:t>
            </a:r>
            <a:r>
              <a:rPr lang="en-US" dirty="0">
                <a:hlinkClick r:id="rId3" tooltip="What is a budget?"/>
              </a:rPr>
              <a:t>budget</a:t>
            </a:r>
            <a:r>
              <a:rPr lang="en-US" dirty="0"/>
              <a:t>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32" y="2571750"/>
            <a:ext cx="2000168" cy="237480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86000" y="3289022"/>
            <a:ext cx="1194228" cy="806728"/>
            <a:chOff x="4829454" y="2046044"/>
            <a:chExt cx="889428" cy="5781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4829454" y="2046044"/>
              <a:ext cx="889428" cy="578128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857676" y="2074266"/>
              <a:ext cx="832984" cy="5216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Medium-Term Sector Strategies &amp;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Rapid </a:t>
              </a:r>
              <a:r>
                <a:rPr lang="en-GB" sz="11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Appriasal</a:t>
              </a:r>
              <a:endParaRPr lang="en-GB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32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12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Key Considerations in Budgeting</a:t>
            </a:r>
            <a:endParaRPr lang="en-US" sz="3200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4"/>
          </p:nvPr>
        </p:nvSpPr>
        <p:spPr>
          <a:xfrm>
            <a:off x="533400" y="1352552"/>
            <a:ext cx="4953000" cy="3790948"/>
          </a:xfrm>
        </p:spPr>
        <p:txBody>
          <a:bodyPr>
            <a:normAutofit fontScale="92500"/>
          </a:bodyPr>
          <a:lstStyle/>
          <a:p>
            <a:pPr lvl="1"/>
            <a:r>
              <a:rPr lang="en-US" sz="2000" dirty="0" smtClean="0"/>
              <a:t>The economic context </a:t>
            </a:r>
            <a:r>
              <a:rPr lang="mr-IN" sz="2000" dirty="0" smtClean="0"/>
              <a:t>–</a:t>
            </a:r>
            <a:r>
              <a:rPr lang="en-US" sz="2000" dirty="0" smtClean="0"/>
              <a:t> usually influenced by: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Global economic environment</a:t>
            </a:r>
          </a:p>
          <a:p>
            <a:pPr lvl="2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Domestic macro-environment</a:t>
            </a:r>
          </a:p>
          <a:p>
            <a:pPr lvl="1"/>
            <a:r>
              <a:rPr lang="en-US" sz="2100" dirty="0" smtClean="0"/>
              <a:t>Government’s development priorities </a:t>
            </a:r>
            <a:r>
              <a:rPr lang="mr-IN" sz="2100" dirty="0" smtClean="0"/>
              <a:t>–</a:t>
            </a:r>
            <a:r>
              <a:rPr lang="en-US" sz="2100" dirty="0" smtClean="0"/>
              <a:t> Vision 20:2020; Transformation Agenda; SIP; ERGP</a:t>
            </a:r>
          </a:p>
          <a:p>
            <a:pPr lvl="1"/>
            <a:r>
              <a:rPr lang="en-US" sz="2100" dirty="0" smtClean="0"/>
              <a:t>Macroeconomic Framework: assumptions and projections</a:t>
            </a:r>
          </a:p>
          <a:p>
            <a:pPr lvl="1"/>
            <a:r>
              <a:rPr lang="en-US" sz="2100" dirty="0" smtClean="0"/>
              <a:t>Sustainability of deficit and debt</a:t>
            </a:r>
          </a:p>
          <a:p>
            <a:pPr lvl="1"/>
            <a:r>
              <a:rPr lang="en-US" sz="2100" dirty="0" smtClean="0"/>
              <a:t>Economic and Social benefits @ what cost?</a:t>
            </a:r>
            <a:endParaRPr lang="en-US" sz="2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09750"/>
            <a:ext cx="2870200" cy="256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0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50"/>
            <a:ext cx="8153400" cy="762000"/>
          </a:xfrm>
        </p:spPr>
        <p:txBody>
          <a:bodyPr>
            <a:noAutofit/>
          </a:bodyPr>
          <a:lstStyle/>
          <a:p>
            <a:r>
              <a:rPr lang="en-US" sz="3200" dirty="0"/>
              <a:t>Key Considerations in </a:t>
            </a:r>
            <a:r>
              <a:rPr lang="en-US" sz="3200" dirty="0" smtClean="0"/>
              <a:t>Budgeting </a:t>
            </a:r>
            <a:r>
              <a:rPr lang="mr-IN" sz="3200" dirty="0" smtClean="0"/>
              <a:t>…</a:t>
            </a:r>
            <a:r>
              <a:rPr lang="en-US" sz="3200" dirty="0" smtClean="0"/>
              <a:t>/2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352551"/>
            <a:ext cx="3200400" cy="379094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GLOBAL DEVELOPMENTS</a:t>
            </a:r>
          </a:p>
          <a:p>
            <a:pPr algn="just"/>
            <a:r>
              <a:rPr lang="en-US" sz="3800" dirty="0" smtClean="0"/>
              <a:t>What is happening to global demand and growth? </a:t>
            </a:r>
          </a:p>
          <a:p>
            <a:pPr algn="just"/>
            <a:r>
              <a:rPr lang="en-US" sz="3800" dirty="0" smtClean="0"/>
              <a:t>What is happening to oil price? Are supply-side factors mainly responding for price decline or demand or both? </a:t>
            </a:r>
          </a:p>
          <a:p>
            <a:pPr algn="just"/>
            <a:r>
              <a:rPr lang="en-US" sz="3800" dirty="0" smtClean="0"/>
              <a:t>How are global demand shocks and oil price affecting movements in exchange rates?</a:t>
            </a:r>
          </a:p>
          <a:p>
            <a:pPr algn="just"/>
            <a:r>
              <a:rPr lang="en-US" sz="3800" dirty="0" smtClean="0"/>
              <a:t>What about activities in major economies like </a:t>
            </a:r>
          </a:p>
          <a:p>
            <a:pPr lvl="1" algn="just"/>
            <a:r>
              <a:rPr lang="en-US" sz="3500" dirty="0" smtClean="0"/>
              <a:t>macroeconomic realignments in China to a new growth model</a:t>
            </a:r>
          </a:p>
          <a:p>
            <a:pPr lvl="1" algn="just"/>
            <a:r>
              <a:rPr lang="en-GB" sz="3800" dirty="0" smtClean="0"/>
              <a:t>BREXIT</a:t>
            </a:r>
          </a:p>
          <a:p>
            <a:pPr lvl="1" algn="just"/>
            <a:r>
              <a:rPr lang="en-GB" sz="3800" dirty="0" smtClean="0"/>
              <a:t>U.S interest rate adjustments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911121" y="32438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483170" y="15735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5562600" y="1348329"/>
            <a:ext cx="3581400" cy="3790949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</a:rPr>
              <a:t>DOMESTIC DEVELOPMENTS</a:t>
            </a:r>
            <a:endParaRPr lang="en-US" sz="2100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dirty="0"/>
              <a:t>Insurgency &amp; Insecurities</a:t>
            </a:r>
          </a:p>
          <a:p>
            <a:pPr lvl="2"/>
            <a:r>
              <a:rPr lang="en-US" dirty="0"/>
              <a:t>Crude oil theft and pipeline vandalism</a:t>
            </a:r>
          </a:p>
          <a:p>
            <a:pPr lvl="2"/>
            <a:r>
              <a:rPr lang="en-US" dirty="0"/>
              <a:t>Infrastructure </a:t>
            </a:r>
            <a:r>
              <a:rPr lang="en-US" dirty="0" smtClean="0"/>
              <a:t>deficit</a:t>
            </a:r>
          </a:p>
          <a:p>
            <a:pPr lvl="2"/>
            <a:r>
              <a:rPr lang="en-US" dirty="0" smtClean="0"/>
              <a:t>Foreign Exchange (FX) scarcity and Exchange rate tension</a:t>
            </a:r>
          </a:p>
          <a:p>
            <a:pPr lvl="2"/>
            <a:r>
              <a:rPr lang="en-US" dirty="0" smtClean="0"/>
              <a:t>Rising Unemployment</a:t>
            </a:r>
          </a:p>
          <a:p>
            <a:pPr lvl="2"/>
            <a:r>
              <a:rPr lang="en-GB" sz="2000" dirty="0" smtClean="0"/>
              <a:t>Contraction </a:t>
            </a:r>
            <a:r>
              <a:rPr lang="en-GB" sz="2000" dirty="0"/>
              <a:t>in growth 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6600" y="2495550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en-US" sz="1600" dirty="0" smtClean="0"/>
              <a:t>The external </a:t>
            </a:r>
            <a:r>
              <a:rPr lang="en-US" sz="1600" dirty="0"/>
              <a:t>factors </a:t>
            </a:r>
            <a:r>
              <a:rPr lang="en-US" sz="1600" dirty="0" smtClean="0"/>
              <a:t>creates spillovers to domestic environment </a:t>
            </a:r>
            <a:r>
              <a:rPr lang="en-US" sz="1600" dirty="0"/>
              <a:t>through trade, exchange rates, asset markets, and capital </a:t>
            </a:r>
            <a:r>
              <a:rPr lang="en-US" sz="1600" dirty="0" smtClean="0"/>
              <a:t>flows.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9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14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/>
              <a:t>The Budget </a:t>
            </a:r>
            <a:r>
              <a:rPr lang="en-US" sz="3200" dirty="0" smtClean="0"/>
              <a:t>Framework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4017620" y="1379445"/>
            <a:ext cx="24384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Aggregate Expenditure</a:t>
            </a: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236820" y="1975953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98620" y="2377941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2425" y="2391744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37610" y="2793165"/>
            <a:ext cx="1143000" cy="401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Recurrent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61215" y="2385126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86400" y="2786547"/>
            <a:ext cx="1143000" cy="401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Capital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12425" y="3216141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78035" y="354136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99015" y="3548547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49635" y="3541362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103220" y="3880953"/>
            <a:ext cx="1143000" cy="533400"/>
          </a:xfrm>
          <a:prstGeom prst="roundRect">
            <a:avLst/>
          </a:prstGeom>
          <a:solidFill>
            <a:schemeClr val="bg2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Recurrent Debt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74820" y="3880953"/>
            <a:ext cx="1143000" cy="533400"/>
          </a:xfrm>
          <a:prstGeom prst="roundRect">
            <a:avLst/>
          </a:prstGeom>
          <a:solidFill>
            <a:schemeClr val="bg2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Recurrent Non-Debt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3400" y="1401144"/>
            <a:ext cx="24384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Revenue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704010" y="196215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65810" y="2364138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9615" y="2377941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4800" y="2779362"/>
            <a:ext cx="1143000" cy="401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Oil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28405" y="2371323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352800" y="1671153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29400" y="1594953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29400" y="1671153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239000" y="1352550"/>
            <a:ext cx="1447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Fiscal Balance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8001000" y="2010744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81950" y="2433153"/>
            <a:ext cx="1052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81405" y="241935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520595" y="241935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153400" y="2814153"/>
            <a:ext cx="851460" cy="401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Deficit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2827956"/>
            <a:ext cx="851460" cy="401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Surplus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001000" y="2356953"/>
            <a:ext cx="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95210" y="3513756"/>
            <a:ext cx="1032015" cy="401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Balanced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76060" y="4264727"/>
            <a:ext cx="1828800" cy="802573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pPr algn="l"/>
            <a:r>
              <a:rPr lang="en-US" sz="1400" dirty="0"/>
              <a:t>Borrowing</a:t>
            </a:r>
          </a:p>
          <a:p>
            <a:pPr algn="l"/>
            <a:r>
              <a:rPr lang="en-US" sz="1400" dirty="0"/>
              <a:t>Sale of Govt. Property</a:t>
            </a:r>
          </a:p>
          <a:p>
            <a:pPr algn="l"/>
            <a:r>
              <a:rPr lang="en-US" sz="1400" dirty="0"/>
              <a:t>Privatization Proceeds</a:t>
            </a:r>
          </a:p>
          <a:p>
            <a:pPr algn="l"/>
            <a:r>
              <a:rPr lang="en-US" sz="1400" dirty="0"/>
              <a:t>Recoveries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200" y="3455068"/>
            <a:ext cx="1280436" cy="640682"/>
          </a:xfrm>
          <a:prstGeom prst="roundRect">
            <a:avLst/>
          </a:prstGeom>
          <a:solidFill>
            <a:schemeClr val="bg2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Crude oil sales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Royalties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743270" y="3455068"/>
            <a:ext cx="1280436" cy="640682"/>
          </a:xfrm>
          <a:prstGeom prst="roundRect">
            <a:avLst/>
          </a:prstGeom>
          <a:solidFill>
            <a:schemeClr val="bg2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Tax and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Non-Tax Revenues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44" idx="0"/>
          </p:cNvCxnSpPr>
          <p:nvPr/>
        </p:nvCxnSpPr>
        <p:spPr>
          <a:xfrm>
            <a:off x="716418" y="3174732"/>
            <a:ext cx="0" cy="28033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74001" y="3152874"/>
            <a:ext cx="0" cy="28033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53590" y="2772744"/>
            <a:ext cx="1143000" cy="401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Non-Oil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ight Brace 41"/>
          <p:cNvSpPr/>
          <p:nvPr/>
        </p:nvSpPr>
        <p:spPr>
          <a:xfrm rot="5400000">
            <a:off x="7810500" y="3143250"/>
            <a:ext cx="381000" cy="1981200"/>
          </a:xfrm>
          <a:prstGeom prst="rightBrace">
            <a:avLst/>
          </a:prstGeom>
          <a:solidFill>
            <a:schemeClr val="accent2">
              <a:lumMod val="40000"/>
              <a:lumOff val="60000"/>
            </a:schemeClr>
          </a:solidFill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914400" y="2343150"/>
            <a:ext cx="7315200" cy="1981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Section II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BUDGET IMPLEMENTATION PROCESS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42950"/>
            <a:ext cx="7239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4400550"/>
            <a:ext cx="7239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55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1000" y="1472698"/>
            <a:ext cx="5562600" cy="35374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Budget is beyond Expenditure Plans!</a:t>
            </a:r>
          </a:p>
          <a:p>
            <a:pPr lvl="1"/>
            <a:r>
              <a:rPr lang="en-US" dirty="0" smtClean="0"/>
              <a:t>Implementation starts with Revenue </a:t>
            </a:r>
          </a:p>
          <a:p>
            <a:pPr lvl="1"/>
            <a:r>
              <a:rPr lang="en-US" dirty="0" smtClean="0"/>
              <a:t>Deficit levels &amp; Borrowing space matters</a:t>
            </a:r>
          </a:p>
          <a:p>
            <a:endParaRPr lang="en-US" dirty="0" smtClean="0"/>
          </a:p>
          <a:p>
            <a:r>
              <a:rPr lang="en-US" dirty="0" smtClean="0"/>
              <a:t>At first level, implementation of expenditure plans depends on revenue outturns and much we can borrow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16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smtClean="0"/>
              <a:t>Budget</a:t>
            </a:r>
            <a:r>
              <a:rPr lang="en-US" sz="3200"/>
              <a:t> </a:t>
            </a:r>
            <a:r>
              <a:rPr lang="en-US" sz="3200" smtClean="0"/>
              <a:t>Implementation: ...</a:t>
            </a:r>
            <a:r>
              <a:rPr lang="en-US" sz="3200" dirty="0" smtClean="0"/>
              <a:t>beyond Expenditure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466850"/>
            <a:ext cx="2590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8529" r="98529">
                        <a14:foregroundMark x1="23676" y1="48636" x2="23676" y2="48636"/>
                        <a14:foregroundMark x1="13824" y1="65909" x2="13824" y2="65909"/>
                        <a14:foregroundMark x1="8529" y1="75000" x2="38382" y2="76136"/>
                        <a14:foregroundMark x1="15735" y1="21591" x2="32794" y2="21591"/>
                        <a14:foregroundMark x1="49853" y1="76818" x2="98676" y2="761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2895600"/>
            <a:ext cx="3032413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20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17</a:t>
            </a:fld>
            <a:endParaRPr lang="en-US"/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8022097"/>
              </p:ext>
            </p:extLst>
          </p:nvPr>
        </p:nvGraphicFramePr>
        <p:xfrm>
          <a:off x="4419600" y="1472698"/>
          <a:ext cx="4572000" cy="30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ontent Placeholder 3"/>
          <p:cNvSpPr>
            <a:spLocks noGrp="1"/>
          </p:cNvSpPr>
          <p:nvPr>
            <p:ph sz="quarter" idx="14"/>
          </p:nvPr>
        </p:nvSpPr>
        <p:spPr>
          <a:xfrm>
            <a:off x="203200" y="1472698"/>
            <a:ext cx="4292600" cy="35374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Revenue outturns have been less than projections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Partly a reflection </a:t>
            </a:r>
            <a:r>
              <a:rPr lang="en-US" sz="2800" dirty="0" smtClean="0">
                <a:solidFill>
                  <a:srgbClr val="002060"/>
                </a:solidFill>
              </a:rPr>
              <a:t>of ambitious revenue projections</a:t>
            </a:r>
            <a:endParaRPr lang="en-US" sz="2800" dirty="0">
              <a:solidFill>
                <a:srgbClr val="002060"/>
              </a:solidFill>
            </a:endParaRPr>
          </a:p>
          <a:p>
            <a:pPr lvl="1"/>
            <a:r>
              <a:rPr lang="en-GB" sz="2800" dirty="0" smtClean="0">
                <a:solidFill>
                  <a:srgbClr val="002060"/>
                </a:solidFill>
              </a:rPr>
              <a:t>Crude </a:t>
            </a:r>
            <a:r>
              <a:rPr lang="en-GB" sz="2800" dirty="0">
                <a:solidFill>
                  <a:srgbClr val="002060"/>
                </a:solidFill>
              </a:rPr>
              <a:t>oil theft and pipeline </a:t>
            </a:r>
            <a:r>
              <a:rPr lang="en-GB" sz="2800" dirty="0" smtClean="0">
                <a:solidFill>
                  <a:srgbClr val="002060"/>
                </a:solidFill>
              </a:rPr>
              <a:t>vandalism</a:t>
            </a:r>
          </a:p>
          <a:p>
            <a:pPr lvl="1"/>
            <a:r>
              <a:rPr lang="en-GB" sz="2700" dirty="0">
                <a:solidFill>
                  <a:srgbClr val="002060"/>
                </a:solidFill>
              </a:rPr>
              <a:t>Collection </a:t>
            </a:r>
            <a:r>
              <a:rPr lang="en-GB" sz="2700" dirty="0" smtClean="0">
                <a:solidFill>
                  <a:srgbClr val="002060"/>
                </a:solidFill>
              </a:rPr>
              <a:t>inefficiency</a:t>
            </a:r>
            <a:endParaRPr lang="en-GB" sz="2700" dirty="0">
              <a:solidFill>
                <a:srgbClr val="002060"/>
              </a:solidFill>
            </a:endParaRPr>
          </a:p>
          <a:p>
            <a:pPr lvl="1"/>
            <a:r>
              <a:rPr lang="en-GB" sz="2700" dirty="0">
                <a:solidFill>
                  <a:srgbClr val="002060"/>
                </a:solidFill>
              </a:rPr>
              <a:t>Insecurity in some parts of the North affecting  economic activities and tax </a:t>
            </a:r>
            <a:r>
              <a:rPr lang="en-GB" sz="2700" dirty="0" smtClean="0">
                <a:solidFill>
                  <a:srgbClr val="002060"/>
                </a:solidFill>
              </a:rPr>
              <a:t>collection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Lower-than-projected revenue outturns undermine budget implementation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  <p:sp>
        <p:nvSpPr>
          <p:cNvPr id="46" name="Rectangle 1"/>
          <p:cNvSpPr txBox="1">
            <a:spLocks/>
          </p:cNvSpPr>
          <p:nvPr/>
        </p:nvSpPr>
        <p:spPr>
          <a:xfrm>
            <a:off x="76200" y="133350"/>
            <a:ext cx="8610600" cy="1005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Budget Implementation: ...beyond Expenditure</a:t>
            </a:r>
            <a:r>
              <a:rPr lang="mr-IN" sz="3200" dirty="0" smtClean="0"/>
              <a:t>…</a:t>
            </a:r>
            <a:r>
              <a:rPr lang="en-US" sz="3200" dirty="0" smtClean="0"/>
              <a:t>/2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1268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18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/>
              <a:t>Components of Budget Implementation System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1428750"/>
            <a:ext cx="8229600" cy="35374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Expenditure Plans</a:t>
            </a:r>
          </a:p>
          <a:p>
            <a:pPr lvl="1"/>
            <a:r>
              <a:rPr lang="en-US" dirty="0" smtClean="0"/>
              <a:t>Release of funds: Quarterly release vs. Project-based releases</a:t>
            </a:r>
          </a:p>
          <a:p>
            <a:pPr lvl="1"/>
            <a:r>
              <a:rPr lang="en-US" dirty="0" smtClean="0"/>
              <a:t>Cash and debt management</a:t>
            </a:r>
          </a:p>
          <a:p>
            <a:pPr lvl="1"/>
            <a:r>
              <a:rPr lang="en-US" dirty="0"/>
              <a:t>Procurement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and monitoring of expenditure</a:t>
            </a:r>
          </a:p>
          <a:p>
            <a:pPr lvl="1"/>
            <a:r>
              <a:rPr lang="en-US" dirty="0" smtClean="0"/>
              <a:t>In-year implementation reports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7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19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Budget Implementation Process: Issues</a:t>
            </a:r>
            <a:endParaRPr lang="en-US" sz="32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1143000" y="1311877"/>
            <a:ext cx="7391400" cy="353745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Revenue shortfalls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mplementation systems may reflect lack of incentives for good budget implementation, rather than lack of capacity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ncentives for compliance or non-compliance </a:t>
            </a:r>
            <a:r>
              <a:rPr lang="mr-IN" dirty="0" smtClean="0"/>
              <a:t>–</a:t>
            </a:r>
            <a:r>
              <a:rPr lang="en-US" dirty="0" smtClean="0"/>
              <a:t> institutional issues are important, not just “technical’ fixes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system of commitment control </a:t>
            </a:r>
          </a:p>
          <a:p>
            <a:pPr lvl="1"/>
            <a:r>
              <a:rPr lang="en-US" dirty="0"/>
              <a:t>Expenditure </a:t>
            </a:r>
            <a:r>
              <a:rPr lang="en-US" dirty="0" smtClean="0"/>
              <a:t>arrears</a:t>
            </a:r>
            <a:endParaRPr lang="en-US" dirty="0"/>
          </a:p>
          <a:p>
            <a:pPr lvl="1"/>
            <a:r>
              <a:rPr lang="en-US" dirty="0" smtClean="0"/>
              <a:t>Undermining Budget priorities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84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0316" y="2061262"/>
            <a:ext cx="3994484" cy="3082238"/>
          </a:xfrm>
        </p:spPr>
        <p:txBody>
          <a:bodyPr>
            <a:normAutofit/>
          </a:bodyPr>
          <a:lstStyle/>
          <a:p>
            <a:pPr marL="274638" lvl="1" indent="-263525"/>
            <a:r>
              <a:rPr lang="en-US" sz="2000" dirty="0" smtClean="0"/>
              <a:t>Introduction</a:t>
            </a:r>
            <a:endParaRPr lang="en-US" sz="2000" dirty="0"/>
          </a:p>
          <a:p>
            <a:pPr marL="274638" lvl="1" indent="-263525"/>
            <a:r>
              <a:rPr lang="en-US" sz="2000" dirty="0" smtClean="0"/>
              <a:t>Understanding the Concepts of Budget and Budgeting</a:t>
            </a:r>
            <a:endParaRPr lang="en-US" sz="2000" dirty="0"/>
          </a:p>
          <a:p>
            <a:pPr marL="274638" lvl="1" indent="-263525"/>
            <a:r>
              <a:rPr lang="en-GB" sz="2000" dirty="0" smtClean="0"/>
              <a:t>Why and How should we Budget?</a:t>
            </a:r>
          </a:p>
          <a:p>
            <a:pPr marL="274638" lvl="1" indent="-263525"/>
            <a:r>
              <a:rPr lang="en-GB" sz="2000" dirty="0" smtClean="0"/>
              <a:t>What Makes a Good Budget?</a:t>
            </a:r>
          </a:p>
          <a:p>
            <a:pPr marL="274638" lvl="1" indent="-263525"/>
            <a:r>
              <a:rPr lang="en-GB" sz="2000" dirty="0" smtClean="0"/>
              <a:t>The Process of Budgeting</a:t>
            </a:r>
            <a:endParaRPr lang="en-GB" sz="2000" dirty="0"/>
          </a:p>
          <a:p>
            <a:pPr marL="274638" lvl="1" indent="-263525"/>
            <a:r>
              <a:rPr lang="en-GB" sz="2000" dirty="0" smtClean="0"/>
              <a:t>Key Considerations in Budgeting</a:t>
            </a:r>
            <a:endParaRPr lang="en-GB" sz="2000" dirty="0"/>
          </a:p>
          <a:p>
            <a:pPr marL="274638" lvl="1" indent="-263525"/>
            <a:r>
              <a:rPr lang="en-GB" sz="2000" dirty="0"/>
              <a:t>The Budget </a:t>
            </a:r>
            <a:r>
              <a:rPr lang="en-GB" sz="2000" dirty="0" smtClean="0"/>
              <a:t>Framework</a:t>
            </a:r>
          </a:p>
          <a:p>
            <a:pPr marL="274638" lvl="1" indent="-263525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316" y="1405907"/>
            <a:ext cx="3994484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81075" indent="-981075"/>
            <a:r>
              <a:rPr lang="en-US" dirty="0" smtClean="0">
                <a:solidFill>
                  <a:schemeClr val="bg1"/>
                </a:solidFill>
              </a:rPr>
              <a:t>Section I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The Concept of Budget and Budgeting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114551"/>
            <a:ext cx="4343400" cy="28955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638" lvl="1" indent="-263525"/>
            <a:r>
              <a:rPr lang="en-GB" sz="2000" dirty="0"/>
              <a:t>Budget Implementation </a:t>
            </a:r>
            <a:r>
              <a:rPr lang="mr-IN" sz="2000" dirty="0"/>
              <a:t>…</a:t>
            </a:r>
            <a:r>
              <a:rPr lang="en-US" sz="2000" dirty="0"/>
              <a:t>beyond Expenditures</a:t>
            </a:r>
          </a:p>
          <a:p>
            <a:pPr marL="274638" lvl="1" indent="-263525"/>
            <a:r>
              <a:rPr lang="en-US" sz="2000" dirty="0"/>
              <a:t>Components of Budget Implementation System</a:t>
            </a:r>
          </a:p>
          <a:p>
            <a:pPr marL="274638" lvl="1" indent="-263525"/>
            <a:r>
              <a:rPr lang="en-US" sz="2000" dirty="0"/>
              <a:t>Budget Implementation: Issues</a:t>
            </a:r>
          </a:p>
          <a:p>
            <a:pPr marL="274638" lvl="1" indent="-263525"/>
            <a:r>
              <a:rPr lang="en-US" sz="2000" dirty="0"/>
              <a:t>Budget Implementation: Addressing the Issues</a:t>
            </a:r>
          </a:p>
          <a:p>
            <a:pPr marL="274638" lvl="1" indent="-263525"/>
            <a:r>
              <a:rPr lang="en-US" sz="2000" dirty="0"/>
              <a:t>Budget Implementation: What’s New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99810" y="1411741"/>
            <a:ext cx="3729789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077913" indent="-1077913"/>
            <a:r>
              <a:rPr lang="en-US" dirty="0" smtClean="0">
                <a:solidFill>
                  <a:schemeClr val="bg1"/>
                </a:solidFill>
              </a:rPr>
              <a:t>Section II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Budget Implementation Process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6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20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Budget Implementation Process: Issues </a:t>
            </a:r>
            <a:r>
              <a:rPr lang="mr-IN" sz="3200" dirty="0" smtClean="0"/>
              <a:t>…</a:t>
            </a:r>
            <a:r>
              <a:rPr lang="en-US" sz="3200" dirty="0" smtClean="0"/>
              <a:t>/2</a:t>
            </a:r>
            <a:endParaRPr lang="en-US" sz="32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1371600" y="1428750"/>
            <a:ext cx="7391400" cy="10228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Personnel costs represent a very significant proportion of the FGN’s budget expenditures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2451602"/>
            <a:ext cx="617220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179388">
              <a:buClr>
                <a:schemeClr val="accent3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Very </a:t>
            </a:r>
            <a:r>
              <a:rPr lang="en-GB" dirty="0">
                <a:solidFill>
                  <a:srgbClr val="002060"/>
                </a:solidFill>
              </a:rPr>
              <a:t>high wage bill due to huge increases starting in 2009</a:t>
            </a:r>
          </a:p>
          <a:p>
            <a:pPr marL="984314" lvl="2" indent="-179388">
              <a:spcBef>
                <a:spcPts val="90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rgbClr val="C00000"/>
                </a:solidFill>
              </a:rPr>
              <a:t>In 2009, the total wage bill was N857 billion; now it’s </a:t>
            </a:r>
            <a:r>
              <a:rPr lang="en-GB" sz="1600" dirty="0" smtClean="0">
                <a:solidFill>
                  <a:srgbClr val="C00000"/>
                </a:solidFill>
              </a:rPr>
              <a:t>N1.87 </a:t>
            </a:r>
            <a:r>
              <a:rPr lang="en-GB" sz="1600" dirty="0">
                <a:solidFill>
                  <a:srgbClr val="C00000"/>
                </a:solidFill>
              </a:rPr>
              <a:t>trillion</a:t>
            </a:r>
          </a:p>
          <a:p>
            <a:pPr marL="984314" lvl="2" indent="-179388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rgbClr val="C00000"/>
                </a:solidFill>
              </a:rPr>
              <a:t>Due to </a:t>
            </a:r>
            <a:r>
              <a:rPr lang="en-GB" sz="1600" dirty="0" smtClean="0">
                <a:solidFill>
                  <a:srgbClr val="C00000"/>
                </a:solidFill>
              </a:rPr>
              <a:t>pressures </a:t>
            </a:r>
            <a:r>
              <a:rPr lang="en-GB" sz="1600" dirty="0">
                <a:solidFill>
                  <a:srgbClr val="C00000"/>
                </a:solidFill>
              </a:rPr>
              <a:t>for wage and pension (military and civilian) increases, and</a:t>
            </a:r>
          </a:p>
          <a:p>
            <a:pPr marL="984314" lvl="2" indent="-179388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rgbClr val="C00000"/>
                </a:solidFill>
              </a:rPr>
              <a:t>Ghost workers (especially in agencies yet to be included in the IPPIS)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4584"/>
            <a:ext cx="30480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44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21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Budget Implementation Process: Issues </a:t>
            </a:r>
            <a:r>
              <a:rPr lang="mr-IN" sz="3200" dirty="0" smtClean="0"/>
              <a:t>…</a:t>
            </a:r>
            <a:r>
              <a:rPr lang="en-US" sz="3200" dirty="0" smtClean="0"/>
              <a:t>/3</a:t>
            </a:r>
            <a:endParaRPr lang="en-US" sz="3200" dirty="0"/>
          </a:p>
        </p:txBody>
      </p:sp>
      <p:pic>
        <p:nvPicPr>
          <p:cNvPr id="8" name="Picture 8" descr="C:\Users\Samuel Omenka\Documents\BOF\2014 Works\DG\NESG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1935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1456884"/>
              </p:ext>
            </p:extLst>
          </p:nvPr>
        </p:nvGraphicFramePr>
        <p:xfrm>
          <a:off x="2209800" y="1306864"/>
          <a:ext cx="671195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76200" y="1303203"/>
            <a:ext cx="2052638" cy="1099052"/>
          </a:xfrm>
        </p:spPr>
        <p:txBody>
          <a:bodyPr>
            <a:noAutofit/>
          </a:bodyPr>
          <a:lstStyle/>
          <a:p>
            <a:pPr marL="227013" indent="-227013"/>
            <a:r>
              <a:rPr lang="en-US" sz="1800" dirty="0" smtClean="0"/>
              <a:t>Until 2016, Personnel cost exceeded capital budget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76200" y="3911098"/>
            <a:ext cx="2895600" cy="1099052"/>
          </a:xfrm>
        </p:spPr>
        <p:txBody>
          <a:bodyPr>
            <a:noAutofit/>
          </a:bodyPr>
          <a:lstStyle/>
          <a:p>
            <a:pPr marL="227013" indent="-227013"/>
            <a:r>
              <a:rPr lang="en-US" sz="1800" dirty="0" smtClean="0"/>
              <a:t>Personnel cost is still high and rising despite enhanced </a:t>
            </a:r>
            <a:r>
              <a:rPr lang="en-US" sz="1800" dirty="0" err="1" smtClean="0"/>
              <a:t>capital:recurrent</a:t>
            </a:r>
            <a:r>
              <a:rPr lang="en-US" sz="1800" dirty="0" smtClean="0"/>
              <a:t> expenditure mix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79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22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Budget Implementation Process: </a:t>
            </a:r>
            <a:br>
              <a:rPr lang="en-US" sz="3200" dirty="0" smtClean="0"/>
            </a:br>
            <a:r>
              <a:rPr lang="en-US" sz="3200" dirty="0" smtClean="0"/>
              <a:t>Addressing the Issues</a:t>
            </a:r>
            <a:endParaRPr lang="en-US" sz="32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304800" y="1306864"/>
            <a:ext cx="8839200" cy="5028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Linking Budget to a Plan and developing </a:t>
            </a:r>
            <a:r>
              <a:rPr lang="en-US" smtClean="0"/>
              <a:t>an clear implementation </a:t>
            </a:r>
            <a:r>
              <a:rPr lang="en-US" dirty="0" smtClean="0"/>
              <a:t>Plan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9011" y="1901532"/>
            <a:ext cx="3068781" cy="2956218"/>
          </a:xfrm>
          <a:prstGeom prst="roundRect">
            <a:avLst>
              <a:gd name="adj" fmla="val 608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32" dirty="0"/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33232" y="2090972"/>
            <a:ext cx="1260338" cy="1638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triped Right Arrow 9"/>
          <p:cNvSpPr/>
          <p:nvPr/>
        </p:nvSpPr>
        <p:spPr>
          <a:xfrm>
            <a:off x="3799827" y="3919074"/>
            <a:ext cx="978408" cy="484632"/>
          </a:xfrm>
          <a:prstGeom prst="stripedRight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80270" y="1847681"/>
            <a:ext cx="3706529" cy="3152260"/>
          </a:xfrm>
          <a:prstGeom prst="roundRect">
            <a:avLst>
              <a:gd name="adj" fmla="val 608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32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636383" y="3865554"/>
            <a:ext cx="2854037" cy="9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78740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350" indent="-131763" defTabSz="78740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1625" indent="-150813" defTabSz="7874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9738" indent="-136525" defTabSz="78740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3250" indent="-142875" defTabSz="7874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0450" indent="-142875" defTabSz="787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17650" indent="-142875" defTabSz="787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74850" indent="-142875" defTabSz="787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2050" indent="-142875" defTabSz="787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>
              <a:spcBef>
                <a:spcPct val="20000"/>
              </a:spcBef>
              <a:spcAft>
                <a:spcPts val="600"/>
              </a:spcAft>
              <a:buNone/>
            </a:pPr>
            <a:r>
              <a:rPr lang="en-GB" sz="1400" b="1" dirty="0" smtClean="0">
                <a:solidFill>
                  <a:schemeClr val="accent3"/>
                </a:solidFill>
                <a:latin typeface="+mn-lt"/>
              </a:rPr>
              <a:t>Strategic Implementation Plan 2016</a:t>
            </a:r>
          </a:p>
          <a:p>
            <a:pPr lvl="1" algn="just">
              <a:spcBef>
                <a:spcPct val="20000"/>
              </a:spcBef>
              <a:spcAft>
                <a:spcPts val="600"/>
              </a:spcAft>
            </a:pPr>
            <a:r>
              <a:rPr lang="en-GB" altLang="en-US" sz="1400" b="1" dirty="0" smtClean="0">
                <a:latin typeface="+mn-lt"/>
              </a:rPr>
              <a:t>Objective</a:t>
            </a:r>
            <a:r>
              <a:rPr lang="en-GB" altLang="en-US" sz="1400" dirty="0" smtClean="0">
                <a:latin typeface="+mn-lt"/>
              </a:rPr>
              <a:t>: outline priority actions to put the economy on a path of sustainable and inclusive growth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5140035" y="3802689"/>
            <a:ext cx="3431539" cy="11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78740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350" indent="-131763" defTabSz="78740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1625" indent="-150813" defTabSz="7874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9738" indent="-136525" defTabSz="78740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3250" indent="-142875" defTabSz="7874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0450" indent="-142875" defTabSz="787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17650" indent="-142875" defTabSz="787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74850" indent="-142875" defTabSz="787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2050" indent="-142875" defTabSz="787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>
              <a:spcBef>
                <a:spcPct val="20000"/>
              </a:spcBef>
              <a:spcAft>
                <a:spcPts val="600"/>
              </a:spcAft>
              <a:buNone/>
            </a:pPr>
            <a:r>
              <a:rPr lang="en-GB" sz="1400" b="1" dirty="0" smtClean="0">
                <a:solidFill>
                  <a:schemeClr val="accent3"/>
                </a:solidFill>
                <a:latin typeface="+mn-lt"/>
              </a:rPr>
              <a:t>Nigeria’s Economic Recovery and Growth Plan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GB" altLang="en-US" sz="1400" b="1" dirty="0" smtClean="0">
                <a:latin typeface="+mn-lt"/>
              </a:rPr>
              <a:t>Objectives</a:t>
            </a:r>
            <a:r>
              <a:rPr lang="en-GB" altLang="en-US" sz="1400" dirty="0" smtClean="0">
                <a:latin typeface="+mn-lt"/>
              </a:rPr>
              <a:t>: Prioritize key turnaround interventions and enablers in order to generate concrete, visible impact by end of 2017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5753" y="2035761"/>
            <a:ext cx="1260338" cy="1638040"/>
            <a:chOff x="6212487" y="2187489"/>
            <a:chExt cx="1260338" cy="1638040"/>
          </a:xfrm>
        </p:grpSpPr>
        <p:sp>
          <p:nvSpPr>
            <p:cNvPr id="15" name="Rectangle 14"/>
            <p:cNvSpPr>
              <a:spLocks/>
            </p:cNvSpPr>
            <p:nvPr/>
          </p:nvSpPr>
          <p:spPr>
            <a:xfrm>
              <a:off x="6212487" y="2187489"/>
              <a:ext cx="1260338" cy="16380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443029" y="2397760"/>
              <a:ext cx="799253" cy="765387"/>
            </a:xfrm>
            <a:prstGeom prst="rect">
              <a:avLst/>
            </a:prstGeom>
          </p:spPr>
        </p:pic>
        <p:sp>
          <p:nvSpPr>
            <p:cNvPr id="17" name="Rectangle 4"/>
            <p:cNvSpPr>
              <a:spLocks noChangeArrowheads="1"/>
            </p:cNvSpPr>
            <p:nvPr/>
          </p:nvSpPr>
          <p:spPr bwMode="gray">
            <a:xfrm>
              <a:off x="6435597" y="3299272"/>
              <a:ext cx="814119" cy="44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78740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587" lvl="1" indent="0" algn="ctr">
                <a:spcBef>
                  <a:spcPct val="20000"/>
                </a:spcBef>
                <a:buNone/>
              </a:pPr>
              <a:r>
                <a:rPr lang="en-GB" sz="1326" b="1" dirty="0" smtClean="0">
                  <a:solidFill>
                    <a:schemeClr val="accent3"/>
                  </a:solidFill>
                </a:rPr>
                <a:t>Nigeria’s</a:t>
              </a:r>
            </a:p>
            <a:p>
              <a:pPr marL="1587" lvl="1" indent="0" algn="ctr">
                <a:spcBef>
                  <a:spcPct val="20000"/>
                </a:spcBef>
                <a:buNone/>
              </a:pPr>
              <a:r>
                <a:rPr lang="en-GB" sz="1326" b="1" dirty="0" smtClean="0">
                  <a:solidFill>
                    <a:schemeClr val="accent3"/>
                  </a:solidFill>
                </a:rPr>
                <a:t>ERGP</a:t>
              </a:r>
              <a:endParaRPr lang="en-GB" altLang="en-US" sz="1326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639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23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Budget Implementation Process: </a:t>
            </a:r>
            <a:br>
              <a:rPr lang="en-US" sz="3200" dirty="0" smtClean="0"/>
            </a:br>
            <a:r>
              <a:rPr lang="en-US" sz="3200" dirty="0" smtClean="0"/>
              <a:t>Addressing the Issues </a:t>
            </a:r>
            <a:r>
              <a:rPr lang="mr-IN" sz="3200" dirty="0" smtClean="0"/>
              <a:t>…</a:t>
            </a:r>
            <a:r>
              <a:rPr lang="en-US" sz="3200" dirty="0" smtClean="0"/>
              <a:t>/2</a:t>
            </a:r>
            <a:endParaRPr lang="en-US" sz="32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228600" y="1306864"/>
            <a:ext cx="8915400" cy="3703286"/>
          </a:xfrm>
        </p:spPr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Budget </a:t>
            </a:r>
            <a:r>
              <a:rPr lang="en-US" sz="2000" dirty="0" smtClean="0"/>
              <a:t>realism/credibility: Actualizing revenue projections</a:t>
            </a:r>
            <a:endParaRPr lang="en-US" sz="17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Free up resources for capital budget implementation by ensuring greater efficiency in the management of personnel costs, including elimination of all ‘ghost workers’ from </a:t>
            </a:r>
            <a:r>
              <a:rPr lang="en-US" sz="2000" dirty="0" smtClean="0"/>
              <a:t>payroll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1700" dirty="0" smtClean="0"/>
              <a:t>All Government Staff must be enrolled on IPPIS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1700" dirty="0"/>
              <a:t>Releases for payment of salary, allowances and pension arrears must be requested separately, with relevant justification and attachments </a:t>
            </a:r>
            <a:r>
              <a:rPr lang="en-US" sz="1700" dirty="0" smtClean="0"/>
              <a:t>provided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1700" dirty="0"/>
              <a:t>No MDA is allowed to take any action that may result in increase in its personnel cost without the due processes for approval of such action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Predictabilility and timeliness in release of funds </a:t>
            </a:r>
            <a:r>
              <a:rPr lang="mr-IN" sz="2000" dirty="0"/>
              <a:t>–</a:t>
            </a:r>
            <a:r>
              <a:rPr lang="en-US" sz="2000" dirty="0"/>
              <a:t> to allow for orderly planning and implementation by spending ministries</a:t>
            </a:r>
            <a:r>
              <a:rPr lang="en-US" sz="2000" dirty="0" smtClean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411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24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Budget Implementation Process: </a:t>
            </a:r>
            <a:br>
              <a:rPr lang="en-US" sz="3200" dirty="0" smtClean="0"/>
            </a:br>
            <a:r>
              <a:rPr lang="en-US" sz="3200" dirty="0" smtClean="0"/>
              <a:t>Addressing the Issues</a:t>
            </a:r>
            <a:r>
              <a:rPr lang="mr-IN" sz="3200" dirty="0" smtClean="0"/>
              <a:t>…</a:t>
            </a:r>
            <a:r>
              <a:rPr lang="en-US" sz="3200" dirty="0" smtClean="0"/>
              <a:t>/3</a:t>
            </a:r>
            <a:endParaRPr lang="en-US" sz="32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228600" y="1325914"/>
            <a:ext cx="8534400" cy="3760436"/>
          </a:xfrm>
        </p:spPr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/>
              <a:t>Priority ranking of the project among the MDA’s approval projects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/>
              <a:t>Targeted release </a:t>
            </a:r>
            <a:r>
              <a:rPr lang="en-US" sz="2000" dirty="0"/>
              <a:t>of </a:t>
            </a:r>
            <a:r>
              <a:rPr lang="en-US" sz="2000" dirty="0" smtClean="0"/>
              <a:t>funds: Project-based releases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1800" dirty="0"/>
              <a:t>The erstwhile procedure for quarterly releases of appropriated Capital Expenditure votes have been discontinued. </a:t>
            </a:r>
            <a:endParaRPr lang="en-US" sz="1800" dirty="0" smtClean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1800" dirty="0" smtClean="0"/>
              <a:t>The Cash Management Committee approves </a:t>
            </a:r>
            <a:r>
              <a:rPr lang="en-US" sz="1800" dirty="0"/>
              <a:t>specific capital releases </a:t>
            </a:r>
            <a:r>
              <a:rPr lang="en-US" sz="1800" dirty="0" smtClean="0"/>
              <a:t>periodically based availability of funds, government </a:t>
            </a:r>
            <a:r>
              <a:rPr lang="en-US" sz="1800" dirty="0"/>
              <a:t>priorities as well as the M&amp;E reports on projects/</a:t>
            </a:r>
            <a:r>
              <a:rPr lang="en-US" sz="1800" dirty="0" err="1"/>
              <a:t>programmes</a:t>
            </a:r>
            <a:r>
              <a:rPr lang="en-US" sz="1800" dirty="0"/>
              <a:t> </a:t>
            </a:r>
          </a:p>
          <a:p>
            <a:r>
              <a:rPr lang="en-US" sz="2000" dirty="0" smtClean="0"/>
              <a:t>State the uncommitted funds, </a:t>
            </a:r>
            <a:r>
              <a:rPr lang="en-US" sz="2000" dirty="0"/>
              <a:t>available budget balance against which the request is to be </a:t>
            </a:r>
            <a:r>
              <a:rPr lang="en-US" sz="2000" dirty="0" smtClean="0"/>
              <a:t>charged</a:t>
            </a:r>
            <a:endParaRPr lang="en-US" sz="2000" dirty="0"/>
          </a:p>
          <a:p>
            <a:r>
              <a:rPr lang="en-US" sz="2000" dirty="0"/>
              <a:t>Provide evidence of compliance with the Bureau of Public Procurement </a:t>
            </a:r>
            <a:r>
              <a:rPr lang="en-US" sz="2000" dirty="0" smtClean="0"/>
              <a:t>procedures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35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25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Budget Implementation Process: What’s New?</a:t>
            </a:r>
            <a:endParaRPr lang="en-US" sz="32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228600" y="1306864"/>
            <a:ext cx="8534400" cy="3836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Provisions </a:t>
            </a:r>
            <a:r>
              <a:rPr lang="en-US" sz="2000" dirty="0"/>
              <a:t>for payment of utility bills incurred by MDAs are included in their respective Overhead Budgets </a:t>
            </a:r>
          </a:p>
          <a:p>
            <a:r>
              <a:rPr lang="en-US" sz="2000" dirty="0"/>
              <a:t>No MDA is authorized to enter into a contract denominated in any foreign currency without the prior approvals of the HM-BNP and </a:t>
            </a:r>
            <a:r>
              <a:rPr lang="en-US" sz="2000" dirty="0" smtClean="0"/>
              <a:t>HMF</a:t>
            </a:r>
          </a:p>
          <a:p>
            <a:pPr lvl="1"/>
            <a:r>
              <a:rPr lang="en-US" sz="1700" dirty="0"/>
              <a:t>MDAs are to ensure that their contracts are wholly denominated in Naira </a:t>
            </a:r>
            <a:r>
              <a:rPr lang="en-US" sz="1700" dirty="0" smtClean="0"/>
              <a:t> </a:t>
            </a:r>
            <a:endParaRPr lang="en-US" sz="1700" dirty="0"/>
          </a:p>
          <a:p>
            <a:r>
              <a:rPr lang="en-US" sz="2000" dirty="0"/>
              <a:t>Efficiency Unit charged with reviewing government expenditures with a view to identifying areas where wastage can be curtailed and efficiencies enhanced </a:t>
            </a:r>
            <a:endParaRPr lang="en-US" sz="2000" dirty="0" smtClean="0"/>
          </a:p>
          <a:p>
            <a:r>
              <a:rPr lang="en-US" sz="2000" dirty="0" smtClean="0"/>
              <a:t>Strengthened Monitoring and Evaluation Framework</a:t>
            </a:r>
          </a:p>
          <a:p>
            <a:pPr lvl="1"/>
            <a:r>
              <a:rPr lang="en-US" sz="1800" dirty="0" smtClean="0"/>
              <a:t>This will cover </a:t>
            </a:r>
            <a:r>
              <a:rPr lang="en-US" sz="1800" dirty="0"/>
              <a:t>physical inspection/verification as well as Impact Assessment of projects/</a:t>
            </a:r>
            <a:r>
              <a:rPr lang="en-US" sz="1800" dirty="0" err="1"/>
              <a:t>programme</a:t>
            </a:r>
            <a:r>
              <a:rPr lang="en-US" sz="1800" dirty="0"/>
              <a:t> implemented by MDAs </a:t>
            </a:r>
            <a:endParaRPr lang="en-US" sz="17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017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190750"/>
            <a:ext cx="8763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8663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914400" y="2343150"/>
            <a:ext cx="7315200" cy="1981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Section I</a:t>
            </a:r>
          </a:p>
          <a:p>
            <a:endParaRPr lang="en-US" sz="3200" dirty="0" smtClean="0"/>
          </a:p>
          <a:p>
            <a:r>
              <a:rPr lang="en-US" sz="2800" dirty="0" smtClean="0"/>
              <a:t>UNDERSTANDING THE CONCEPTS OF BUDGET AND BUDGETING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42950"/>
            <a:ext cx="7239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4400550"/>
            <a:ext cx="7239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5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3886200" cy="3657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A budget is not just a set of revenue &amp; expenditure plans by the Government, but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statement of its fiscal policies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related policies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which are intended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 achieve macroeconomic goals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Understanding the Concepts of Budget and Budgeting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191000" y="1532533"/>
            <a:ext cx="1981200" cy="499288"/>
          </a:xfrm>
        </p:spPr>
        <p:txBody>
          <a:bodyPr>
            <a:normAutofit/>
          </a:bodyPr>
          <a:lstStyle/>
          <a:p>
            <a:pPr marL="358775" lvl="1" indent="-347663"/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Fiscal Policy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1428750"/>
            <a:ext cx="2438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Government spending </a:t>
            </a:r>
            <a:r>
              <a:rPr lang="en-US" sz="1400" dirty="0" smtClean="0">
                <a:solidFill>
                  <a:schemeClr val="tx1"/>
                </a:solidFill>
              </a:rPr>
              <a:t>&amp; </a:t>
            </a:r>
            <a:r>
              <a:rPr lang="en-US" sz="1400" b="1" dirty="0" smtClean="0">
                <a:solidFill>
                  <a:schemeClr val="tx1"/>
                </a:solidFill>
              </a:rPr>
              <a:t>taxation</a:t>
            </a:r>
            <a:r>
              <a:rPr lang="en-US" sz="1400" dirty="0" smtClean="0">
                <a:solidFill>
                  <a:schemeClr val="tx1"/>
                </a:solidFill>
              </a:rPr>
              <a:t> to influence the economy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440405"/>
            <a:ext cx="24384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Adjusting Money Supply (MS) </a:t>
            </a:r>
            <a:r>
              <a:rPr lang="en-US" sz="1400" dirty="0">
                <a:solidFill>
                  <a:schemeClr val="tx1"/>
                </a:solidFill>
              </a:rPr>
              <a:t>through </a:t>
            </a:r>
            <a:r>
              <a:rPr lang="en-US" sz="1400" b="1" dirty="0">
                <a:solidFill>
                  <a:schemeClr val="tx1"/>
                </a:solidFill>
              </a:rPr>
              <a:t>interest </a:t>
            </a:r>
            <a:r>
              <a:rPr lang="en-US" sz="1400" b="1" dirty="0" smtClean="0">
                <a:solidFill>
                  <a:schemeClr val="tx1"/>
                </a:solidFill>
              </a:rPr>
              <a:t>rate </a:t>
            </a:r>
            <a:r>
              <a:rPr lang="en-US" sz="1400" dirty="0" smtClean="0">
                <a:solidFill>
                  <a:schemeClr val="tx1"/>
                </a:solidFill>
              </a:rPr>
              <a:t>to achieve a combination of </a:t>
            </a:r>
            <a:r>
              <a:rPr lang="en-US" sz="1400" b="1" dirty="0" smtClean="0">
                <a:solidFill>
                  <a:schemeClr val="tx1"/>
                </a:solidFill>
              </a:rPr>
              <a:t>inflation</a:t>
            </a:r>
            <a:r>
              <a:rPr lang="en-US" sz="1400" dirty="0" smtClean="0">
                <a:solidFill>
                  <a:schemeClr val="tx1"/>
                </a:solidFill>
              </a:rPr>
              <a:t> and </a:t>
            </a:r>
            <a:r>
              <a:rPr lang="en-US" sz="1400" b="1" dirty="0" smtClean="0">
                <a:solidFill>
                  <a:schemeClr val="tx1"/>
                </a:solidFill>
              </a:rPr>
              <a:t>output growth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672662"/>
            <a:ext cx="2438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Aims to balance a country’s exports </a:t>
            </a:r>
            <a:r>
              <a:rPr lang="en-US" sz="1400" smtClean="0">
                <a:solidFill>
                  <a:schemeClr val="tx1"/>
                </a:solidFill>
              </a:rPr>
              <a:t>&amp; imports </a:t>
            </a:r>
            <a:r>
              <a:rPr lang="en-US" sz="1400" dirty="0" smtClean="0">
                <a:solidFill>
                  <a:schemeClr val="tx1"/>
                </a:solidFill>
              </a:rPr>
              <a:t>by changing the relative prices of foreign and domestic goods for the country’s residents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419600" y="3382367"/>
            <a:ext cx="1905000" cy="40858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112" lvl="1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Related Policies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581400" y="4019550"/>
            <a:ext cx="2971800" cy="432547"/>
          </a:xfrm>
        </p:spPr>
        <p:txBody>
          <a:bodyPr>
            <a:normAutofit/>
          </a:bodyPr>
          <a:lstStyle/>
          <a:p>
            <a:pPr marL="358775" lvl="1" indent="-347663"/>
            <a:r>
              <a:rPr lang="en-US" sz="2000" smtClean="0"/>
              <a:t>Exchange Rate </a:t>
            </a:r>
            <a:r>
              <a:rPr lang="en-US" sz="2000" dirty="0" smtClean="0"/>
              <a:t>Policy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4191000" y="2729162"/>
            <a:ext cx="2290011" cy="457200"/>
          </a:xfrm>
        </p:spPr>
        <p:txBody>
          <a:bodyPr>
            <a:normAutofit/>
          </a:bodyPr>
          <a:lstStyle/>
          <a:p>
            <a:pPr marL="358775" lvl="1" indent="-347663"/>
            <a:r>
              <a:rPr lang="en-US" sz="2000" smtClean="0"/>
              <a:t>Monetary </a:t>
            </a:r>
            <a:r>
              <a:rPr lang="en-US" sz="2000" dirty="0" smtClean="0"/>
              <a:t>Policy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219700" y="386715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5219700" y="3105149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48663" y="1660357"/>
            <a:ext cx="228600" cy="16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48663" y="2853734"/>
            <a:ext cx="228600" cy="16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348663" y="4188236"/>
            <a:ext cx="228600" cy="16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4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5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29200" y="2038350"/>
            <a:ext cx="3886200" cy="259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Plan A</a:t>
            </a:r>
          </a:p>
          <a:p>
            <a:pPr marL="454025" lvl="1" indent="-274638"/>
            <a:r>
              <a:rPr lang="en-US" dirty="0" smtClean="0"/>
              <a:t>Expansionary fiscal policy?</a:t>
            </a:r>
          </a:p>
          <a:p>
            <a:pPr marL="717550" lvl="2" indent="-227013"/>
            <a:r>
              <a:rPr lang="en-US" dirty="0" smtClean="0"/>
              <a:t>Increase spending, increase transfers or reduce taxes</a:t>
            </a:r>
          </a:p>
          <a:p>
            <a:pPr marL="717550" lvl="2" indent="-227013"/>
            <a:r>
              <a:rPr lang="en-US" dirty="0" smtClean="0"/>
              <a:t>Financing the increased spending</a:t>
            </a:r>
          </a:p>
          <a:p>
            <a:pPr marL="933450" lvl="3" indent="-227013"/>
            <a:r>
              <a:rPr lang="en-US" dirty="0" smtClean="0"/>
              <a:t>Raising taxes &amp; other revenues</a:t>
            </a:r>
          </a:p>
          <a:p>
            <a:pPr marL="933450" lvl="3" indent="-227013"/>
            <a:r>
              <a:rPr lang="en-US" dirty="0" smtClean="0"/>
              <a:t>Operating surpluses of GOEs</a:t>
            </a:r>
          </a:p>
          <a:p>
            <a:pPr marL="933450" lvl="3" indent="-227013"/>
            <a:r>
              <a:rPr lang="en-US" dirty="0" smtClean="0"/>
              <a:t>Borrowing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885950"/>
            <a:ext cx="4267200" cy="2743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Some macroeconomic goals</a:t>
            </a:r>
          </a:p>
          <a:p>
            <a:pPr marL="669925" lvl="2" indent="-227013"/>
            <a:r>
              <a:rPr lang="en-US" sz="2400" dirty="0"/>
              <a:t>Stabilize the macroeconomic environment</a:t>
            </a:r>
          </a:p>
          <a:p>
            <a:pPr marL="669925" lvl="2" indent="-227013"/>
            <a:r>
              <a:rPr lang="en-US" sz="2400" dirty="0"/>
              <a:t>Achieve agriculture and food security</a:t>
            </a:r>
          </a:p>
          <a:p>
            <a:pPr marL="669925" lvl="2" indent="-227013"/>
            <a:r>
              <a:rPr lang="en-US" sz="2400" dirty="0"/>
              <a:t>Expand energy infrastructure and capabilities</a:t>
            </a:r>
          </a:p>
          <a:p>
            <a:pPr marL="669925" lvl="2" indent="-227013"/>
            <a:r>
              <a:rPr lang="en-US" sz="2400" dirty="0"/>
              <a:t>Improving transportation infrastructure</a:t>
            </a:r>
          </a:p>
          <a:p>
            <a:pPr marL="669925" lvl="2" indent="-227013"/>
            <a:r>
              <a:rPr lang="en-US" sz="2400" dirty="0" smtClean="0"/>
              <a:t>Drive </a:t>
            </a:r>
            <a:r>
              <a:rPr lang="en-US" sz="2400" dirty="0"/>
              <a:t>industrialization through local and small business </a:t>
            </a:r>
            <a:r>
              <a:rPr lang="en-US" sz="2400" dirty="0" smtClean="0"/>
              <a:t>enterprise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4419600" y="2876550"/>
            <a:ext cx="609600" cy="609600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29200" y="4387458"/>
            <a:ext cx="3886200" cy="69889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BUDGET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1352550"/>
            <a:ext cx="3886200" cy="69889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FISCAL STRATEGY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Rectangle 1"/>
          <p:cNvSpPr txBox="1">
            <a:spLocks/>
          </p:cNvSpPr>
          <p:nvPr/>
        </p:nvSpPr>
        <p:spPr>
          <a:xfrm>
            <a:off x="609600" y="151598"/>
            <a:ext cx="8153400" cy="1005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Understanding the Concepts of Budget and Budgeting </a:t>
            </a:r>
            <a:r>
              <a:rPr lang="mr-IN" sz="3200" dirty="0" smtClean="0"/>
              <a:t>…</a:t>
            </a:r>
            <a:r>
              <a:rPr lang="en-US" sz="3200" dirty="0" smtClean="0"/>
              <a:t>/2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029200" y="2038350"/>
            <a:ext cx="3886200" cy="236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Plan B</a:t>
            </a:r>
          </a:p>
          <a:p>
            <a:pPr lvl="1"/>
            <a:r>
              <a:rPr lang="en-US" dirty="0" err="1" smtClean="0"/>
              <a:t>Contractionary</a:t>
            </a:r>
            <a:r>
              <a:rPr lang="en-US" dirty="0" smtClean="0"/>
              <a:t> fiscal policy or fiscal consolidation?</a:t>
            </a:r>
          </a:p>
          <a:p>
            <a:pPr lvl="2"/>
            <a:r>
              <a:rPr lang="en-US" dirty="0" smtClean="0"/>
              <a:t>Cut spending (austerity), reduce transfers or increase taxes</a:t>
            </a:r>
          </a:p>
          <a:p>
            <a:pPr lvl="2"/>
            <a:r>
              <a:rPr lang="en-US" dirty="0" smtClean="0"/>
              <a:t>How do we define prudent fiscal management?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419600" y="2876550"/>
            <a:ext cx="609600" cy="609600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29200" y="4387458"/>
            <a:ext cx="3886200" cy="69889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BUDGET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1352550"/>
            <a:ext cx="3886200" cy="69889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FISCAL STRATEGY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885950"/>
            <a:ext cx="4267200" cy="2743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Some macroeconomic goals</a:t>
            </a:r>
          </a:p>
          <a:p>
            <a:pPr marL="669925" lvl="2" indent="-227013"/>
            <a:r>
              <a:rPr lang="en-US" sz="2400" dirty="0">
                <a:solidFill>
                  <a:schemeClr val="tx1"/>
                </a:solidFill>
              </a:rPr>
              <a:t>Stabilize the macroeconomic environment</a:t>
            </a:r>
          </a:p>
          <a:p>
            <a:pPr marL="669925" lvl="2" indent="-227013"/>
            <a:r>
              <a:rPr lang="en-US" sz="2400" dirty="0">
                <a:solidFill>
                  <a:schemeClr val="tx1"/>
                </a:solidFill>
              </a:rPr>
              <a:t>Achieve agriculture and food security</a:t>
            </a:r>
          </a:p>
          <a:p>
            <a:pPr marL="669925" lvl="2" indent="-227013"/>
            <a:r>
              <a:rPr lang="en-US" sz="2400" dirty="0">
                <a:solidFill>
                  <a:schemeClr val="tx1"/>
                </a:solidFill>
              </a:rPr>
              <a:t>Expand energy infrastructure and capabilities</a:t>
            </a:r>
          </a:p>
          <a:p>
            <a:pPr marL="669925" lvl="2" indent="-227013"/>
            <a:r>
              <a:rPr lang="en-US" sz="2400" dirty="0">
                <a:solidFill>
                  <a:schemeClr val="tx1"/>
                </a:solidFill>
              </a:rPr>
              <a:t>Improving transportation infrastructure</a:t>
            </a:r>
          </a:p>
          <a:p>
            <a:pPr marL="669925" lvl="2" indent="-227013"/>
            <a:r>
              <a:rPr lang="en-US" sz="2400" dirty="0" smtClean="0">
                <a:solidFill>
                  <a:schemeClr val="tx1"/>
                </a:solidFill>
              </a:rPr>
              <a:t>Drive </a:t>
            </a:r>
            <a:r>
              <a:rPr lang="en-US" sz="2400" dirty="0">
                <a:solidFill>
                  <a:schemeClr val="tx1"/>
                </a:solidFill>
              </a:rPr>
              <a:t>industrialization through local and small business </a:t>
            </a:r>
            <a:r>
              <a:rPr lang="en-US" sz="2400" dirty="0" smtClean="0">
                <a:solidFill>
                  <a:schemeClr val="tx1"/>
                </a:solidFill>
              </a:rPr>
              <a:t>enterprise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"/>
          <p:cNvSpPr txBox="1">
            <a:spLocks/>
          </p:cNvSpPr>
          <p:nvPr/>
        </p:nvSpPr>
        <p:spPr>
          <a:xfrm>
            <a:off x="609600" y="133350"/>
            <a:ext cx="8153400" cy="1005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Understanding the Concepts of Budget and Budgeting </a:t>
            </a:r>
            <a:r>
              <a:rPr lang="mr-IN" sz="3200" dirty="0" smtClean="0"/>
              <a:t>…</a:t>
            </a:r>
            <a:r>
              <a:rPr lang="en-US" sz="3200" dirty="0" smtClean="0"/>
              <a:t>/3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6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3886200" cy="2133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dirty="0" smtClean="0"/>
              <a:t>Government development agenda vis-à-vis the economic situation gives direction to annual budgeting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52325"/>
            <a:ext cx="3886200" cy="1457823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sz="quarter" idx="14"/>
          </p:nvPr>
        </p:nvSpPr>
        <p:spPr>
          <a:xfrm>
            <a:off x="4114800" y="1428750"/>
            <a:ext cx="4724399" cy="365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BUDGETING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choice among competing </a:t>
            </a:r>
            <a:r>
              <a:rPr lang="en-GB" sz="2400" dirty="0" smtClean="0"/>
              <a:t>alternatives</a:t>
            </a:r>
            <a:r>
              <a:rPr lang="en-GB" sz="2400" dirty="0"/>
              <a:t>!</a:t>
            </a:r>
            <a:endParaRPr lang="en-GB" sz="2400" dirty="0" smtClean="0"/>
          </a:p>
          <a:p>
            <a:r>
              <a:rPr lang="en-GB" sz="2400" dirty="0" smtClean="0"/>
              <a:t>Objective ought to be to </a:t>
            </a:r>
            <a:r>
              <a:rPr lang="en-GB" sz="2400" dirty="0"/>
              <a:t>achieve the most desirable allocation of funds among alternative </a:t>
            </a:r>
            <a:r>
              <a:rPr lang="en-GB" sz="2400" dirty="0" smtClean="0"/>
              <a:t>uses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he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art of crafting a budget to achieve set developmental goals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615" b="89744" l="6202" r="94574">
                        <a14:foregroundMark x1="77519" y1="11282" x2="78682" y2="22564"/>
                        <a14:foregroundMark x1="67829" y1="11795" x2="70155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9300" y="1240465"/>
            <a:ext cx="1257300" cy="950285"/>
          </a:xfrm>
          <a:prstGeom prst="rect">
            <a:avLst/>
          </a:prstGeom>
        </p:spPr>
      </p:pic>
      <p:sp>
        <p:nvSpPr>
          <p:cNvPr id="10" name="Rectangle 1"/>
          <p:cNvSpPr txBox="1">
            <a:spLocks/>
          </p:cNvSpPr>
          <p:nvPr/>
        </p:nvSpPr>
        <p:spPr>
          <a:xfrm>
            <a:off x="609600" y="151598"/>
            <a:ext cx="8153400" cy="1005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Understanding the Concepts of Budget and Budgeting </a:t>
            </a:r>
            <a:r>
              <a:rPr lang="mr-IN" sz="3200" dirty="0" smtClean="0"/>
              <a:t>…</a:t>
            </a:r>
            <a:r>
              <a:rPr lang="en-US" sz="3200" dirty="0" smtClean="0"/>
              <a:t>/4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4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04800" y="1368334"/>
            <a:ext cx="3886200" cy="32686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Budget?</a:t>
            </a:r>
          </a:p>
          <a:p>
            <a:pPr lvl="1"/>
            <a:r>
              <a:rPr lang="en-US" dirty="0" smtClean="0"/>
              <a:t>Resource constraints vs. competing economic needs</a:t>
            </a:r>
          </a:p>
          <a:p>
            <a:pPr lvl="1"/>
            <a:r>
              <a:rPr lang="en-US" dirty="0" smtClean="0"/>
              <a:t>Common Pool theory</a:t>
            </a:r>
          </a:p>
          <a:p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Incremental</a:t>
            </a:r>
          </a:p>
          <a:p>
            <a:pPr lvl="1"/>
            <a:r>
              <a:rPr lang="en-US" dirty="0" smtClean="0"/>
              <a:t>Zero-Base</a:t>
            </a:r>
          </a:p>
          <a:p>
            <a:pPr lvl="1"/>
            <a:r>
              <a:rPr lang="en-US" dirty="0" smtClean="0"/>
              <a:t>Line-item</a:t>
            </a:r>
          </a:p>
          <a:p>
            <a:pPr lvl="1"/>
            <a:r>
              <a:rPr lang="en-US" dirty="0" smtClean="0"/>
              <a:t>Performance-Based Budgeting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8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Why and How should we Budget?</a:t>
            </a:r>
            <a:endParaRPr lang="en-US" sz="32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8600" y="4250277"/>
            <a:ext cx="3962400" cy="81915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994733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Budget is principal tool for implementation of fiscal 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policy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16" y="1368334"/>
            <a:ext cx="3994484" cy="37341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57800" y="1885950"/>
            <a:ext cx="3200400" cy="2674809"/>
          </a:xfrm>
        </p:spPr>
        <p:txBody>
          <a:bodyPr>
            <a:normAutofit fontScale="70000" lnSpcReduction="20000"/>
          </a:bodyPr>
          <a:lstStyle/>
          <a:p>
            <a:pPr marL="274638" lvl="1" indent="-263525"/>
            <a:r>
              <a:rPr lang="en-US" dirty="0" smtClean="0"/>
              <a:t>If resources were limitless will there still be need to budget?</a:t>
            </a:r>
          </a:p>
          <a:p>
            <a:pPr marL="274638" lvl="1" indent="-263525"/>
            <a:r>
              <a:rPr lang="en-GB" dirty="0" smtClean="0"/>
              <a:t>YES! the </a:t>
            </a:r>
            <a:r>
              <a:rPr lang="en-GB" dirty="0"/>
              <a:t>priority placed on expenditure items and the sequencing of spending may vary</a:t>
            </a:r>
            <a:endParaRPr lang="en-US" dirty="0" smtClean="0"/>
          </a:p>
          <a:p>
            <a:pPr marL="274638" lvl="1" indent="-263525"/>
            <a:r>
              <a:rPr lang="en-US" dirty="0" smtClean="0"/>
              <a:t>Irrespective of the preferred option/technique of budgeting, budgets are still based on some limits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86200" cy="3657599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Defining the “rules of the game” upfront</a:t>
            </a:r>
          </a:p>
          <a:p>
            <a:pPr lvl="1"/>
            <a:r>
              <a:rPr lang="en-US" sz="2800" dirty="0" smtClean="0"/>
              <a:t>Overall objectives</a:t>
            </a:r>
          </a:p>
          <a:p>
            <a:pPr lvl="1"/>
            <a:r>
              <a:rPr lang="en-US" sz="2800" dirty="0" smtClean="0"/>
              <a:t>Expenditure limits/ceilings</a:t>
            </a:r>
          </a:p>
          <a:p>
            <a:pPr lvl="1"/>
            <a:r>
              <a:rPr lang="en-US" sz="2800" dirty="0" smtClean="0"/>
              <a:t>Deadlines</a:t>
            </a:r>
          </a:p>
          <a:p>
            <a:pPr lvl="1"/>
            <a:r>
              <a:rPr lang="en-US" sz="2800" dirty="0" smtClean="0"/>
              <a:t>Timetables</a:t>
            </a:r>
          </a:p>
          <a:p>
            <a:pPr lvl="1"/>
            <a:r>
              <a:rPr lang="en-US" sz="2800" dirty="0" smtClean="0"/>
              <a:t>Roles and Responsibilities</a:t>
            </a:r>
          </a:p>
          <a:p>
            <a:r>
              <a:rPr lang="en-US" sz="3200" dirty="0" smtClean="0"/>
              <a:t>Conservative revenue projections based on prudent assumptions</a:t>
            </a:r>
          </a:p>
          <a:p>
            <a:pPr lvl="1"/>
            <a:r>
              <a:rPr lang="en-US" sz="2800" dirty="0" smtClean="0"/>
              <a:t>Oil price assumptions</a:t>
            </a:r>
          </a:p>
          <a:p>
            <a:pPr lvl="1"/>
            <a:r>
              <a:rPr lang="en-US" sz="2800" dirty="0" smtClean="0"/>
              <a:t>Oil production assumptions</a:t>
            </a:r>
          </a:p>
          <a:p>
            <a:pPr lvl="1"/>
            <a:r>
              <a:rPr lang="en-US" sz="2800" dirty="0" smtClean="0"/>
              <a:t>Exchange rate </a:t>
            </a:r>
          </a:p>
          <a:p>
            <a:pPr lvl="1">
              <a:buNone/>
            </a:pPr>
            <a:endParaRPr lang="en-US" sz="2800" dirty="0" smtClean="0"/>
          </a:p>
          <a:p>
            <a:endParaRPr lang="en-US" sz="31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9</a:t>
            </a:fld>
            <a:endParaRPr lang="en-US"/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What Makes a Good Budget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876800" y="1276350"/>
            <a:ext cx="4267200" cy="3867150"/>
          </a:xfrm>
        </p:spPr>
        <p:txBody>
          <a:bodyPr>
            <a:noAutofit/>
          </a:bodyPr>
          <a:lstStyle/>
          <a:p>
            <a:r>
              <a:rPr lang="en-US" sz="1800" dirty="0" smtClean="0"/>
              <a:t>Use of limits to control major expenditure heads </a:t>
            </a:r>
          </a:p>
          <a:p>
            <a:pPr lvl="1"/>
            <a:r>
              <a:rPr lang="en-US" sz="1800" dirty="0" smtClean="0"/>
              <a:t>Major expenditure heads</a:t>
            </a:r>
          </a:p>
          <a:p>
            <a:pPr marL="639763" lvl="1" indent="-273050"/>
            <a:r>
              <a:rPr lang="en-US" sz="1800" dirty="0" smtClean="0"/>
              <a:t>Aggregate spending</a:t>
            </a:r>
          </a:p>
          <a:p>
            <a:pPr lvl="1"/>
            <a:r>
              <a:rPr lang="en-US" sz="1800" dirty="0" smtClean="0"/>
              <a:t>MDA expenditure </a:t>
            </a:r>
          </a:p>
          <a:p>
            <a:pPr lvl="1"/>
            <a:r>
              <a:rPr lang="en-US" sz="1800" dirty="0" smtClean="0"/>
              <a:t>MDA sub-limits</a:t>
            </a:r>
          </a:p>
          <a:p>
            <a:r>
              <a:rPr lang="en-US" sz="1800" dirty="0" smtClean="0"/>
              <a:t>Clear practical sources of financing fiscal deficit</a:t>
            </a:r>
          </a:p>
          <a:p>
            <a:pPr lvl="1"/>
            <a:r>
              <a:rPr lang="en-US" sz="1800" dirty="0" smtClean="0"/>
              <a:t>Source of funding </a:t>
            </a:r>
            <a:r>
              <a:rPr lang="mr-IN" sz="1800" dirty="0" smtClean="0"/>
              <a:t>–</a:t>
            </a:r>
            <a:r>
              <a:rPr lang="en-US" sz="1800" dirty="0" smtClean="0"/>
              <a:t> borrowing, financing items</a:t>
            </a:r>
          </a:p>
          <a:p>
            <a:pPr marL="639763" lvl="1" indent="-273050"/>
            <a:r>
              <a:rPr lang="en-US" sz="1800" dirty="0" smtClean="0"/>
              <a:t>Plan to generate funding from each source 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                         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018" b="89732" l="9778" r="89778">
                        <a14:foregroundMark x1="32000" y1="70536" x2="42222" y2="79018"/>
                        <a14:backgroundMark x1="62667" y1="82589" x2="62667" y2="8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1273"/>
            <a:ext cx="1352300" cy="1346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9" y="61631"/>
            <a:ext cx="894897" cy="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219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0</TotalTime>
  <Words>1821</Words>
  <Application>Microsoft Macintosh PowerPoint</Application>
  <PresentationFormat>On-screen Show (16:9)</PresentationFormat>
  <Paragraphs>321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Widescreen Presentation</vt:lpstr>
      <vt:lpstr>BUDGETING and  budget IMPLEMENTATION PROCESS </vt:lpstr>
      <vt:lpstr>Outline</vt:lpstr>
      <vt:lpstr>Slide 3</vt:lpstr>
      <vt:lpstr>Understanding the Concepts of Budget and Budgeting</vt:lpstr>
      <vt:lpstr>Slide 5</vt:lpstr>
      <vt:lpstr>Slide 6</vt:lpstr>
      <vt:lpstr>Slide 7</vt:lpstr>
      <vt:lpstr>Why and How should we Budget?</vt:lpstr>
      <vt:lpstr>What Makes a Good Budget</vt:lpstr>
      <vt:lpstr>What Makes a Good Budget.../2</vt:lpstr>
      <vt:lpstr>The Process of Budgeting</vt:lpstr>
      <vt:lpstr>Key Considerations in Budgeting</vt:lpstr>
      <vt:lpstr>Key Considerations in Budgeting …/2</vt:lpstr>
      <vt:lpstr>The Budget Framework</vt:lpstr>
      <vt:lpstr>Slide 15</vt:lpstr>
      <vt:lpstr>Budget Implementation: ...beyond Expenditure</vt:lpstr>
      <vt:lpstr>Slide 17</vt:lpstr>
      <vt:lpstr>Components of Budget Implementation System</vt:lpstr>
      <vt:lpstr>Budget Implementation Process: Issues</vt:lpstr>
      <vt:lpstr>Budget Implementation Process: Issues …/2</vt:lpstr>
      <vt:lpstr>Budget Implementation Process: Issues …/3</vt:lpstr>
      <vt:lpstr>Budget Implementation Process:  Addressing the Issues</vt:lpstr>
      <vt:lpstr>Budget Implementation Process:  Addressing the Issues …/2</vt:lpstr>
      <vt:lpstr>Budget Implementation Process:  Addressing the Issues…/3</vt:lpstr>
      <vt:lpstr>Budget Implementation Process: What’s New?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2017-05-12T08:56:10Z</cp:lastPrinted>
  <dcterms:created xsi:type="dcterms:W3CDTF">2010-04-19T20:53:40Z</dcterms:created>
  <dcterms:modified xsi:type="dcterms:W3CDTF">2017-05-26T07:36:35Z</dcterms:modified>
</cp:coreProperties>
</file>